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2" r:id="rId3"/>
    <p:sldId id="260" r:id="rId4"/>
    <p:sldId id="263" r:id="rId5"/>
    <p:sldId id="264" r:id="rId6"/>
    <p:sldId id="265" r:id="rId7"/>
    <p:sldId id="267" r:id="rId8"/>
    <p:sldId id="268" r:id="rId9"/>
    <p:sldId id="269" r:id="rId10"/>
    <p:sldId id="25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6E6"/>
    <a:srgbClr val="F86732"/>
    <a:srgbClr val="FFA12B"/>
    <a:srgbClr val="4384C1"/>
    <a:srgbClr val="140101"/>
    <a:srgbClr val="D5D0FF"/>
    <a:srgbClr val="FB725E"/>
    <a:srgbClr val="FFA63F"/>
    <a:srgbClr val="061937"/>
    <a:srgbClr val="F868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43"/>
    <p:restoredTop sz="94145"/>
  </p:normalViewPr>
  <p:slideViewPr>
    <p:cSldViewPr snapToGrid="0" snapToObjects="1">
      <p:cViewPr varScale="1">
        <p:scale>
          <a:sx n="105" d="100"/>
          <a:sy n="105" d="100"/>
        </p:scale>
        <p:origin x="10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4B3A2-60A3-D645-9035-8658F1671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2FEB37-F2E3-984E-BD99-1F3A12B94F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BA653-BA39-3D40-AD14-F3EC14152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3678-5E2A-9045-8B19-CB08FB68E2CD}" type="datetimeFigureOut">
              <a:rPr lang="en-US" smtClean="0"/>
              <a:t>9/16/21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ABA37-01FE-A140-AD1D-6CD85FAA4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41851-C989-6E44-81D4-E4B8FF612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2B10B-EDDB-4446-9ED7-52BD4C036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66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9FB62-15D0-5144-9BBD-0C3325320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142E60-6546-7A41-A78B-78A1025FB5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18B6AF-E1EF-E041-AA2B-FB1548D69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3678-5E2A-9045-8B19-CB08FB68E2CD}" type="datetimeFigureOut">
              <a:rPr lang="en-US" smtClean="0"/>
              <a:t>9/16/21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93299-06E1-EB4B-9D64-52F7BF7E6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45904-9CA9-F44E-A4C5-24DAAF963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2B10B-EDDB-4446-9ED7-52BD4C036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970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2339C9-EDBB-AC47-B363-D0C13FFB96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A7736E-4D55-9A40-B83C-8973AAE9BC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7E822-09D9-314A-B4CA-39FE574C5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3678-5E2A-9045-8B19-CB08FB68E2CD}" type="datetimeFigureOut">
              <a:rPr lang="en-US" smtClean="0"/>
              <a:t>9/16/21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135A2-6A5B-5B42-9801-DE54D5E7B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A2693-7701-D74A-A890-447F186D2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2B10B-EDDB-4446-9ED7-52BD4C036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94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6AD10-C888-DE4B-831A-C29900735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44D22-EB67-4743-9109-4F3F1A357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CAFEB-6E81-8D49-B4B9-540E3601A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3678-5E2A-9045-8B19-CB08FB68E2CD}" type="datetimeFigureOut">
              <a:rPr lang="en-US" smtClean="0"/>
              <a:t>9/16/21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B9284-7FFB-0142-B786-7D55B1524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57294-81F6-544D-9438-BBBC9E307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2B10B-EDDB-4446-9ED7-52BD4C036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938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1EB2B-2E05-B24D-8427-3B2D0B500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E9BD2D-5935-E64B-BC21-11851628E9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698671-D465-084F-830E-B8A440C1B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3678-5E2A-9045-8B19-CB08FB68E2CD}" type="datetimeFigureOut">
              <a:rPr lang="en-US" smtClean="0"/>
              <a:t>9/16/21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5BB7F-DD91-9A44-B166-CBF5C4B7B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115C4-3EB0-234C-93B4-C0CCD8169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2B10B-EDDB-4446-9ED7-52BD4C036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17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A5527-2468-9945-99D3-6C541AF4F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F1B6E-F554-624B-B4EA-BFFAA63273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6ABCAE-5185-E24F-94EF-E341819496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F42164-21D8-D242-A136-ABFF49343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3678-5E2A-9045-8B19-CB08FB68E2CD}" type="datetimeFigureOut">
              <a:rPr lang="en-US" smtClean="0"/>
              <a:t>9/16/21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5F9787-F48E-2F4A-AAB8-3E7C94EBB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A03F2-3136-8F45-87F5-16DDEEC42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2B10B-EDDB-4446-9ED7-52BD4C036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07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3EFCC-3271-924D-8783-2516EBE7B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42270A-51D0-CB44-9CF5-676C7A4CC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7C620B-CB78-DD42-83A7-5C9EDF5A00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428B47-0A3F-AE41-A2AC-1C3A5CE600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7EB3D2-719A-7441-85AC-0E224A0F54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B1A071-CE72-ED41-8758-7C7F28539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3678-5E2A-9045-8B19-CB08FB68E2CD}" type="datetimeFigureOut">
              <a:rPr lang="en-US" smtClean="0"/>
              <a:t>9/16/21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9E6745-5652-0B40-9CD3-4A05C5647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0DA9E8-B957-5E45-91D1-684A3D76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2B10B-EDDB-4446-9ED7-52BD4C036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707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70563-F1CD-CE4D-B4ED-FB73D8336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268A0D-6B15-A444-9929-FC13B3F9F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3678-5E2A-9045-8B19-CB08FB68E2CD}" type="datetimeFigureOut">
              <a:rPr lang="en-US" smtClean="0"/>
              <a:t>9/16/21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04F057-05F9-EE41-B37A-1FFA23832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F42622-487F-E944-A447-74ACD1B16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2B10B-EDDB-4446-9ED7-52BD4C036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624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ED5523-71CC-B14A-9360-B5FDEC3D6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3678-5E2A-9045-8B19-CB08FB68E2CD}" type="datetimeFigureOut">
              <a:rPr lang="en-US" smtClean="0"/>
              <a:t>9/16/21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302D02-37FE-5D40-9F46-5185C1F2E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59AF3-C2B6-4D4B-98E6-190E7DE07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2B10B-EDDB-4446-9ED7-52BD4C036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78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E5C1D-37C7-6C4E-9EFC-8033F0874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72FE9-9D6E-8D4E-A8C3-A3786F951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F69412-CEB5-EF4F-A8AC-CE554DBF39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E24903-36DD-664D-B283-48302B991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3678-5E2A-9045-8B19-CB08FB68E2CD}" type="datetimeFigureOut">
              <a:rPr lang="en-US" smtClean="0"/>
              <a:t>9/16/21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8C5D5F-93E6-C64C-B1A1-B3059B1B0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87C714-6852-DC4A-97CC-64BB4DAA0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2B10B-EDDB-4446-9ED7-52BD4C036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293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14E32-B023-E64D-9DF9-1473CB1CE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B13BDC-271A-FD4C-8D9B-4E1038DB63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3AF859-AD17-924D-8BD9-A93678E83E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514BF-60F5-FE46-B288-13A05CA0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3678-5E2A-9045-8B19-CB08FB68E2CD}" type="datetimeFigureOut">
              <a:rPr lang="en-US" smtClean="0"/>
              <a:t>9/16/21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0D4314-3B9B-3C45-9B87-165D87253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85E86-5330-6E4C-82DF-2637E975A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2B10B-EDDB-4446-9ED7-52BD4C036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61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6E323D-6A0D-0F44-822F-09B0E056D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616B1A-9441-EB4C-9E67-6741887A0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2426E-E4D1-EC4B-ACEB-6ADE51721A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83678-5E2A-9045-8B19-CB08FB68E2CD}" type="datetimeFigureOut">
              <a:rPr lang="en-US" smtClean="0"/>
              <a:t>9/16/21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88FF8-9469-3C40-B5F5-AE1B8D58BE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D2A08-A939-F943-BAD6-111078590B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2B10B-EDDB-4446-9ED7-52BD4C036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589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06A68-875C-8B40-AB14-A5790C98B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7743" y="4751145"/>
            <a:ext cx="9456514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spc="300" dirty="0">
                <a:solidFill>
                  <a:srgbClr val="0619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THINKING TEMPLATES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A5A93CE-4B73-974D-ABE0-3B6D28EF5B4A}"/>
              </a:ext>
            </a:extLst>
          </p:cNvPr>
          <p:cNvCxnSpPr>
            <a:cxnSpLocks/>
          </p:cNvCxnSpPr>
          <p:nvPr/>
        </p:nvCxnSpPr>
        <p:spPr>
          <a:xfrm>
            <a:off x="3127094" y="6076708"/>
            <a:ext cx="5937812" cy="0"/>
          </a:xfrm>
          <a:prstGeom prst="line">
            <a:avLst/>
          </a:prstGeom>
          <a:ln w="19050">
            <a:solidFill>
              <a:srgbClr val="F868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8E27E7C-D657-6E4D-BF32-8A686BA09666}"/>
              </a:ext>
            </a:extLst>
          </p:cNvPr>
          <p:cNvSpPr txBox="1"/>
          <p:nvPr/>
        </p:nvSpPr>
        <p:spPr>
          <a:xfrm>
            <a:off x="9398643" y="6423949"/>
            <a:ext cx="26274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solidFill>
                  <a:srgbClr val="F867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Priya Bandodkar</a:t>
            </a:r>
          </a:p>
        </p:txBody>
      </p:sp>
    </p:spTree>
    <p:extLst>
      <p:ext uri="{BB962C8B-B14F-4D97-AF65-F5344CB8AC3E}">
        <p14:creationId xmlns:p14="http://schemas.microsoft.com/office/powerpoint/2010/main" val="2848487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ded Corner 7">
            <a:extLst>
              <a:ext uri="{FF2B5EF4-FFF2-40B4-BE49-F238E27FC236}">
                <a16:creationId xmlns:a16="http://schemas.microsoft.com/office/drawing/2014/main" id="{E20D9D1D-577D-4243-9415-97672B7709B2}"/>
              </a:ext>
            </a:extLst>
          </p:cNvPr>
          <p:cNvSpPr/>
          <p:nvPr/>
        </p:nvSpPr>
        <p:spPr>
          <a:xfrm>
            <a:off x="3364742" y="1589119"/>
            <a:ext cx="976960" cy="976960"/>
          </a:xfrm>
          <a:prstGeom prst="foldedCorner">
            <a:avLst/>
          </a:prstGeom>
          <a:solidFill>
            <a:srgbClr val="FFEE8B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lded Corner 8">
            <a:extLst>
              <a:ext uri="{FF2B5EF4-FFF2-40B4-BE49-F238E27FC236}">
                <a16:creationId xmlns:a16="http://schemas.microsoft.com/office/drawing/2014/main" id="{C06E3407-7A63-B545-BC76-73CB0163F37A}"/>
              </a:ext>
            </a:extLst>
          </p:cNvPr>
          <p:cNvSpPr/>
          <p:nvPr/>
        </p:nvSpPr>
        <p:spPr>
          <a:xfrm>
            <a:off x="4859928" y="1589119"/>
            <a:ext cx="976960" cy="976960"/>
          </a:xfrm>
          <a:prstGeom prst="foldedCorner">
            <a:avLst/>
          </a:prstGeom>
          <a:solidFill>
            <a:srgbClr val="E8FF75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olded Corner 9">
            <a:extLst>
              <a:ext uri="{FF2B5EF4-FFF2-40B4-BE49-F238E27FC236}">
                <a16:creationId xmlns:a16="http://schemas.microsoft.com/office/drawing/2014/main" id="{2D23D1D4-95D7-C54B-872E-C44954C775F9}"/>
              </a:ext>
            </a:extLst>
          </p:cNvPr>
          <p:cNvSpPr/>
          <p:nvPr/>
        </p:nvSpPr>
        <p:spPr>
          <a:xfrm>
            <a:off x="6355114" y="1589119"/>
            <a:ext cx="976960" cy="976960"/>
          </a:xfrm>
          <a:prstGeom prst="foldedCorner">
            <a:avLst/>
          </a:prstGeom>
          <a:solidFill>
            <a:srgbClr val="95F5FF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olded Corner 10">
            <a:extLst>
              <a:ext uri="{FF2B5EF4-FFF2-40B4-BE49-F238E27FC236}">
                <a16:creationId xmlns:a16="http://schemas.microsoft.com/office/drawing/2014/main" id="{FA4BFD2D-3B54-5E4F-A49D-82B655C91E30}"/>
              </a:ext>
            </a:extLst>
          </p:cNvPr>
          <p:cNvSpPr/>
          <p:nvPr/>
        </p:nvSpPr>
        <p:spPr>
          <a:xfrm>
            <a:off x="3364739" y="3064586"/>
            <a:ext cx="976960" cy="976960"/>
          </a:xfrm>
          <a:prstGeom prst="foldedCorner">
            <a:avLst/>
          </a:prstGeom>
          <a:solidFill>
            <a:srgbClr val="FFA6CD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olded Corner 11">
            <a:extLst>
              <a:ext uri="{FF2B5EF4-FFF2-40B4-BE49-F238E27FC236}">
                <a16:creationId xmlns:a16="http://schemas.microsoft.com/office/drawing/2014/main" id="{86F80BCF-90F4-9D47-B0A6-2B4F3A9E0870}"/>
              </a:ext>
            </a:extLst>
          </p:cNvPr>
          <p:cNvSpPr/>
          <p:nvPr/>
        </p:nvSpPr>
        <p:spPr>
          <a:xfrm>
            <a:off x="4859925" y="3064586"/>
            <a:ext cx="976960" cy="976960"/>
          </a:xfrm>
          <a:prstGeom prst="foldedCorner">
            <a:avLst/>
          </a:prstGeom>
          <a:solidFill>
            <a:srgbClr val="D29AFF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olded Corner 16">
            <a:extLst>
              <a:ext uri="{FF2B5EF4-FFF2-40B4-BE49-F238E27FC236}">
                <a16:creationId xmlns:a16="http://schemas.microsoft.com/office/drawing/2014/main" id="{209EDA81-3A11-554C-B0F7-C8AD36C56C2E}"/>
              </a:ext>
            </a:extLst>
          </p:cNvPr>
          <p:cNvSpPr/>
          <p:nvPr/>
        </p:nvSpPr>
        <p:spPr>
          <a:xfrm>
            <a:off x="6355111" y="3064586"/>
            <a:ext cx="976960" cy="976960"/>
          </a:xfrm>
          <a:prstGeom prst="foldedCorner">
            <a:avLst/>
          </a:prstGeom>
          <a:solidFill>
            <a:srgbClr val="50D081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olded Corner 12">
            <a:extLst>
              <a:ext uri="{FF2B5EF4-FFF2-40B4-BE49-F238E27FC236}">
                <a16:creationId xmlns:a16="http://schemas.microsoft.com/office/drawing/2014/main" id="{72BBC687-11AB-CC47-8690-8EAFB715BD06}"/>
              </a:ext>
            </a:extLst>
          </p:cNvPr>
          <p:cNvSpPr/>
          <p:nvPr/>
        </p:nvSpPr>
        <p:spPr>
          <a:xfrm>
            <a:off x="7850300" y="3064586"/>
            <a:ext cx="976960" cy="976960"/>
          </a:xfrm>
          <a:prstGeom prst="foldedCorner">
            <a:avLst/>
          </a:prstGeom>
          <a:solidFill>
            <a:srgbClr val="4392FF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olded Corner 13">
            <a:extLst>
              <a:ext uri="{FF2B5EF4-FFF2-40B4-BE49-F238E27FC236}">
                <a16:creationId xmlns:a16="http://schemas.microsoft.com/office/drawing/2014/main" id="{4A978355-B2BA-6849-9251-EFF1233E7EE8}"/>
              </a:ext>
            </a:extLst>
          </p:cNvPr>
          <p:cNvSpPr/>
          <p:nvPr/>
        </p:nvSpPr>
        <p:spPr>
          <a:xfrm>
            <a:off x="7850300" y="1589118"/>
            <a:ext cx="976960" cy="976960"/>
          </a:xfrm>
          <a:prstGeom prst="foldedCorner">
            <a:avLst/>
          </a:prstGeom>
          <a:solidFill>
            <a:srgbClr val="B1FFC1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7DD0279-0F95-0044-B78D-94D4A0B7BFDA}"/>
              </a:ext>
            </a:extLst>
          </p:cNvPr>
          <p:cNvSpPr txBox="1">
            <a:spLocks/>
          </p:cNvSpPr>
          <p:nvPr/>
        </p:nvSpPr>
        <p:spPr>
          <a:xfrm>
            <a:off x="3107802" y="646507"/>
            <a:ext cx="5976395" cy="6398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spc="300" dirty="0">
                <a:solidFill>
                  <a:srgbClr val="0619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POST ITS</a:t>
            </a:r>
          </a:p>
        </p:txBody>
      </p:sp>
      <p:sp>
        <p:nvSpPr>
          <p:cNvPr id="16" name="Folded Corner 15">
            <a:extLst>
              <a:ext uri="{FF2B5EF4-FFF2-40B4-BE49-F238E27FC236}">
                <a16:creationId xmlns:a16="http://schemas.microsoft.com/office/drawing/2014/main" id="{250A17DE-95D0-6B43-A12A-98D099B9F39D}"/>
              </a:ext>
            </a:extLst>
          </p:cNvPr>
          <p:cNvSpPr/>
          <p:nvPr/>
        </p:nvSpPr>
        <p:spPr>
          <a:xfrm>
            <a:off x="3364739" y="4540053"/>
            <a:ext cx="976960" cy="976960"/>
          </a:xfrm>
          <a:prstGeom prst="foldedCorner">
            <a:avLst/>
          </a:prstGeom>
          <a:solidFill>
            <a:srgbClr val="FFA12B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Folded Corner 17">
            <a:extLst>
              <a:ext uri="{FF2B5EF4-FFF2-40B4-BE49-F238E27FC236}">
                <a16:creationId xmlns:a16="http://schemas.microsoft.com/office/drawing/2014/main" id="{CCD496D0-2843-B44B-BC84-38BC3667635B}"/>
              </a:ext>
            </a:extLst>
          </p:cNvPr>
          <p:cNvSpPr/>
          <p:nvPr/>
        </p:nvSpPr>
        <p:spPr>
          <a:xfrm>
            <a:off x="4859925" y="4540053"/>
            <a:ext cx="976960" cy="976960"/>
          </a:xfrm>
          <a:prstGeom prst="foldedCorner">
            <a:avLst/>
          </a:prstGeom>
          <a:solidFill>
            <a:srgbClr val="FB725E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olded Corner 18">
            <a:extLst>
              <a:ext uri="{FF2B5EF4-FFF2-40B4-BE49-F238E27FC236}">
                <a16:creationId xmlns:a16="http://schemas.microsoft.com/office/drawing/2014/main" id="{F7BC633A-5FCD-2941-B7FA-1DA9AA6F51DB}"/>
              </a:ext>
            </a:extLst>
          </p:cNvPr>
          <p:cNvSpPr/>
          <p:nvPr/>
        </p:nvSpPr>
        <p:spPr>
          <a:xfrm>
            <a:off x="6355111" y="4540053"/>
            <a:ext cx="976960" cy="976960"/>
          </a:xfrm>
          <a:prstGeom prst="foldedCorner">
            <a:avLst/>
          </a:prstGeom>
          <a:solidFill>
            <a:srgbClr val="D5D0FF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Folded Corner 19">
            <a:extLst>
              <a:ext uri="{FF2B5EF4-FFF2-40B4-BE49-F238E27FC236}">
                <a16:creationId xmlns:a16="http://schemas.microsoft.com/office/drawing/2014/main" id="{23811236-3B40-5345-8551-8FB1117B0408}"/>
              </a:ext>
            </a:extLst>
          </p:cNvPr>
          <p:cNvSpPr/>
          <p:nvPr/>
        </p:nvSpPr>
        <p:spPr>
          <a:xfrm>
            <a:off x="7850300" y="4540053"/>
            <a:ext cx="976960" cy="976960"/>
          </a:xfrm>
          <a:prstGeom prst="foldedCorner">
            <a:avLst/>
          </a:prstGeom>
          <a:solidFill>
            <a:srgbClr val="FFC000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482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06A68-875C-8B40-AB14-A5790C98B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8003" y="1383696"/>
            <a:ext cx="7130005" cy="1325563"/>
          </a:xfrm>
        </p:spPr>
        <p:txBody>
          <a:bodyPr>
            <a:normAutofit/>
          </a:bodyPr>
          <a:lstStyle/>
          <a:p>
            <a:pPr algn="ctr"/>
            <a:r>
              <a:rPr lang="en-US" sz="2400" b="1" spc="300" dirty="0">
                <a:solidFill>
                  <a:srgbClr val="0619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EMPATHY 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FEB5E-1D2A-E14B-9CFE-D0AD9EB8B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7093" y="2831315"/>
            <a:ext cx="5937813" cy="2585636"/>
          </a:xfrm>
        </p:spPr>
        <p:txBody>
          <a:bodyPr>
            <a:normAutofit/>
          </a:bodyPr>
          <a:lstStyle/>
          <a:p>
            <a:r>
              <a:rPr lang="en-US" sz="1400" dirty="0">
                <a:solidFill>
                  <a:srgbClr val="4384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Helps distill and categorize your knowledge of the user or persona into one place</a:t>
            </a:r>
          </a:p>
          <a:p>
            <a:r>
              <a:rPr lang="en-US" sz="1400" dirty="0">
                <a:solidFill>
                  <a:srgbClr val="4384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Helps prioritize user’s needs</a:t>
            </a:r>
          </a:p>
          <a:p>
            <a:r>
              <a:rPr lang="en-US" sz="1400" dirty="0">
                <a:solidFill>
                  <a:srgbClr val="4384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Helps discover gaps in your current knowledge and identify the types of research needed to address it</a:t>
            </a:r>
          </a:p>
          <a:p>
            <a:r>
              <a:rPr lang="en-US" sz="1400" dirty="0">
                <a:solidFill>
                  <a:srgbClr val="4384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Becomes a quick, digestible way to illustrate user attitudes and behaviors at the beginning of the user discovery</a:t>
            </a:r>
          </a:p>
          <a:p>
            <a:r>
              <a:rPr lang="en-US" sz="1400" dirty="0">
                <a:solidFill>
                  <a:srgbClr val="4384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can be used to capture one specific user or can reflect an aggregation of multiple users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A5A93CE-4B73-974D-ABE0-3B6D28EF5B4A}"/>
              </a:ext>
            </a:extLst>
          </p:cNvPr>
          <p:cNvCxnSpPr>
            <a:cxnSpLocks/>
          </p:cNvCxnSpPr>
          <p:nvPr/>
        </p:nvCxnSpPr>
        <p:spPr>
          <a:xfrm>
            <a:off x="3127094" y="2558004"/>
            <a:ext cx="5937812" cy="0"/>
          </a:xfrm>
          <a:prstGeom prst="line">
            <a:avLst/>
          </a:prstGeom>
          <a:ln w="19050">
            <a:solidFill>
              <a:srgbClr val="F868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8144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riangle 28">
            <a:extLst>
              <a:ext uri="{FF2B5EF4-FFF2-40B4-BE49-F238E27FC236}">
                <a16:creationId xmlns:a16="http://schemas.microsoft.com/office/drawing/2014/main" id="{620DDB01-2C32-F648-8AA4-30AA0F604D94}"/>
              </a:ext>
            </a:extLst>
          </p:cNvPr>
          <p:cNvSpPr/>
          <p:nvPr/>
        </p:nvSpPr>
        <p:spPr>
          <a:xfrm rot="10800000">
            <a:off x="-2" y="-1"/>
            <a:ext cx="12191999" cy="3428997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E2C1CB0-C3E1-9F4D-A547-0E160EEC156F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1620456"/>
          </a:xfrm>
          <a:prstGeom prst="line">
            <a:avLst/>
          </a:prstGeom>
          <a:ln w="38100">
            <a:solidFill>
              <a:srgbClr val="0619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14A6CD9-A7B9-8D48-B713-C2A08FFA840F}"/>
              </a:ext>
            </a:extLst>
          </p:cNvPr>
          <p:cNvCxnSpPr>
            <a:cxnSpLocks/>
          </p:cNvCxnSpPr>
          <p:nvPr/>
        </p:nvCxnSpPr>
        <p:spPr>
          <a:xfrm flipH="1">
            <a:off x="8090704" y="3429000"/>
            <a:ext cx="4101296" cy="0"/>
          </a:xfrm>
          <a:prstGeom prst="line">
            <a:avLst/>
          </a:prstGeom>
          <a:ln w="19050">
            <a:solidFill>
              <a:srgbClr val="4384C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A942F60-717D-6F4C-B947-280E605AE24B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12192000" cy="6858000"/>
          </a:xfrm>
          <a:prstGeom prst="line">
            <a:avLst/>
          </a:prstGeom>
          <a:ln w="19050">
            <a:solidFill>
              <a:srgbClr val="4384C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F65CF36-550F-5148-B23A-CF6A2C920C08}"/>
              </a:ext>
            </a:extLst>
          </p:cNvPr>
          <p:cNvCxnSpPr/>
          <p:nvPr/>
        </p:nvCxnSpPr>
        <p:spPr>
          <a:xfrm>
            <a:off x="0" y="0"/>
            <a:ext cx="12192000" cy="6858000"/>
          </a:xfrm>
          <a:prstGeom prst="line">
            <a:avLst/>
          </a:prstGeom>
          <a:ln w="19050">
            <a:solidFill>
              <a:srgbClr val="4384C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C6FD28A0-9284-1E4C-B019-556AD40E05C0}"/>
              </a:ext>
            </a:extLst>
          </p:cNvPr>
          <p:cNvGrpSpPr/>
          <p:nvPr/>
        </p:nvGrpSpPr>
        <p:grpSpPr>
          <a:xfrm>
            <a:off x="3534972" y="1139742"/>
            <a:ext cx="5063713" cy="4201267"/>
            <a:chOff x="3609001" y="1365584"/>
            <a:chExt cx="4973998" cy="4126832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F3AECCC8-E5A0-D045-AFF6-B6501BA05C41}"/>
                </a:ext>
              </a:extLst>
            </p:cNvPr>
            <p:cNvSpPr/>
            <p:nvPr/>
          </p:nvSpPr>
          <p:spPr>
            <a:xfrm>
              <a:off x="4032584" y="1365584"/>
              <a:ext cx="4126832" cy="4126832"/>
            </a:xfrm>
            <a:prstGeom prst="ellipse">
              <a:avLst/>
            </a:prstGeom>
            <a:solidFill>
              <a:srgbClr val="F86832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Chord 4">
              <a:extLst>
                <a:ext uri="{FF2B5EF4-FFF2-40B4-BE49-F238E27FC236}">
                  <a16:creationId xmlns:a16="http://schemas.microsoft.com/office/drawing/2014/main" id="{C5FEB775-AA99-C647-A975-DC3A573D556B}"/>
                </a:ext>
              </a:extLst>
            </p:cNvPr>
            <p:cNvSpPr/>
            <p:nvPr/>
          </p:nvSpPr>
          <p:spPr>
            <a:xfrm>
              <a:off x="3609001" y="2956818"/>
              <a:ext cx="855423" cy="855423"/>
            </a:xfrm>
            <a:prstGeom prst="chord">
              <a:avLst>
                <a:gd name="adj1" fmla="val 4055496"/>
                <a:gd name="adj2" fmla="val 17552581"/>
              </a:avLst>
            </a:prstGeom>
            <a:solidFill>
              <a:srgbClr val="F86832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ight Triangle 5">
              <a:extLst>
                <a:ext uri="{FF2B5EF4-FFF2-40B4-BE49-F238E27FC236}">
                  <a16:creationId xmlns:a16="http://schemas.microsoft.com/office/drawing/2014/main" id="{8D1EE5BE-2F42-9D4B-8A78-3C060A599198}"/>
                </a:ext>
              </a:extLst>
            </p:cNvPr>
            <p:cNvSpPr/>
            <p:nvPr/>
          </p:nvSpPr>
          <p:spPr>
            <a:xfrm>
              <a:off x="8072010" y="2965075"/>
              <a:ext cx="510989" cy="847165"/>
            </a:xfrm>
            <a:prstGeom prst="rtTriangle">
              <a:avLst/>
            </a:prstGeom>
            <a:solidFill>
              <a:srgbClr val="F86832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873E2A3-DFDC-7E44-A0F1-D46EA24DEFBE}"/>
                </a:ext>
              </a:extLst>
            </p:cNvPr>
            <p:cNvSpPr/>
            <p:nvPr/>
          </p:nvSpPr>
          <p:spPr>
            <a:xfrm>
              <a:off x="7411189" y="2591804"/>
              <a:ext cx="423581" cy="42358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AF81120-8925-6A4F-AC88-899145BB884C}"/>
                </a:ext>
              </a:extLst>
            </p:cNvPr>
            <p:cNvSpPr/>
            <p:nvPr/>
          </p:nvSpPr>
          <p:spPr>
            <a:xfrm>
              <a:off x="7582936" y="2763551"/>
              <a:ext cx="251833" cy="251833"/>
            </a:xfrm>
            <a:prstGeom prst="ellipse">
              <a:avLst/>
            </a:prstGeom>
            <a:solidFill>
              <a:srgbClr val="0619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ight Triangle 8">
              <a:extLst>
                <a:ext uri="{FF2B5EF4-FFF2-40B4-BE49-F238E27FC236}">
                  <a16:creationId xmlns:a16="http://schemas.microsoft.com/office/drawing/2014/main" id="{7823B55F-C6A0-0949-9148-F174441C95D7}"/>
                </a:ext>
              </a:extLst>
            </p:cNvPr>
            <p:cNvSpPr/>
            <p:nvPr/>
          </p:nvSpPr>
          <p:spPr>
            <a:xfrm rot="17423201">
              <a:off x="7406399" y="3584303"/>
              <a:ext cx="510988" cy="851201"/>
            </a:xfrm>
            <a:custGeom>
              <a:avLst/>
              <a:gdLst>
                <a:gd name="connsiteX0" fmla="*/ 0 w 473494"/>
                <a:gd name="connsiteY0" fmla="*/ 785003 h 785003"/>
                <a:gd name="connsiteX1" fmla="*/ 0 w 473494"/>
                <a:gd name="connsiteY1" fmla="*/ 0 h 785003"/>
                <a:gd name="connsiteX2" fmla="*/ 473494 w 473494"/>
                <a:gd name="connsiteY2" fmla="*/ 785003 h 785003"/>
                <a:gd name="connsiteX3" fmla="*/ 0 w 473494"/>
                <a:gd name="connsiteY3" fmla="*/ 785003 h 785003"/>
                <a:gd name="connsiteX0" fmla="*/ 0 w 473494"/>
                <a:gd name="connsiteY0" fmla="*/ 788743 h 788743"/>
                <a:gd name="connsiteX1" fmla="*/ 109743 w 473494"/>
                <a:gd name="connsiteY1" fmla="*/ 0 h 788743"/>
                <a:gd name="connsiteX2" fmla="*/ 473494 w 473494"/>
                <a:gd name="connsiteY2" fmla="*/ 788743 h 788743"/>
                <a:gd name="connsiteX3" fmla="*/ 0 w 473494"/>
                <a:gd name="connsiteY3" fmla="*/ 788743 h 788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494" h="788743">
                  <a:moveTo>
                    <a:pt x="0" y="788743"/>
                  </a:moveTo>
                  <a:lnTo>
                    <a:pt x="109743" y="0"/>
                  </a:lnTo>
                  <a:lnTo>
                    <a:pt x="473494" y="788743"/>
                  </a:lnTo>
                  <a:lnTo>
                    <a:pt x="0" y="788743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6B616817-FDA0-5B46-BFAC-2A99131E31BA}"/>
              </a:ext>
            </a:extLst>
          </p:cNvPr>
          <p:cNvSpPr txBox="1"/>
          <p:nvPr/>
        </p:nvSpPr>
        <p:spPr>
          <a:xfrm>
            <a:off x="5625296" y="254643"/>
            <a:ext cx="983848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619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DF78065-48ED-7844-8464-4A1AA7F3E89D}"/>
              </a:ext>
            </a:extLst>
          </p:cNvPr>
          <p:cNvSpPr txBox="1"/>
          <p:nvPr/>
        </p:nvSpPr>
        <p:spPr>
          <a:xfrm>
            <a:off x="1914517" y="162310"/>
            <a:ext cx="2402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4384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are we empathizing with?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9EF3C17-082F-3B44-B82A-2F20F7104AF5}"/>
              </a:ext>
            </a:extLst>
          </p:cNvPr>
          <p:cNvSpPr/>
          <p:nvPr/>
        </p:nvSpPr>
        <p:spPr>
          <a:xfrm>
            <a:off x="1620456" y="162310"/>
            <a:ext cx="294060" cy="294060"/>
          </a:xfrm>
          <a:prstGeom prst="ellipse">
            <a:avLst/>
          </a:prstGeom>
          <a:solidFill>
            <a:srgbClr val="4384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05E7A48-6A91-964E-9EC5-A05CC63F1174}"/>
              </a:ext>
            </a:extLst>
          </p:cNvPr>
          <p:cNvSpPr txBox="1"/>
          <p:nvPr/>
        </p:nvSpPr>
        <p:spPr>
          <a:xfrm>
            <a:off x="7143766" y="225559"/>
            <a:ext cx="21159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4384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they need to DO?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3639EF8-0DCA-2745-BF87-E3DE79314C08}"/>
              </a:ext>
            </a:extLst>
          </p:cNvPr>
          <p:cNvSpPr/>
          <p:nvPr/>
        </p:nvSpPr>
        <p:spPr>
          <a:xfrm>
            <a:off x="6849706" y="225559"/>
            <a:ext cx="294060" cy="294060"/>
          </a:xfrm>
          <a:prstGeom prst="ellipse">
            <a:avLst/>
          </a:prstGeom>
          <a:solidFill>
            <a:srgbClr val="4384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3873978-DD30-B246-BE86-B7FDB1371AFB}"/>
              </a:ext>
            </a:extLst>
          </p:cNvPr>
          <p:cNvSpPr txBox="1"/>
          <p:nvPr/>
        </p:nvSpPr>
        <p:spPr>
          <a:xfrm>
            <a:off x="9101817" y="1931527"/>
            <a:ext cx="15584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4384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they SEE?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9452890-701C-994F-A272-CF662CD2814B}"/>
              </a:ext>
            </a:extLst>
          </p:cNvPr>
          <p:cNvSpPr/>
          <p:nvPr/>
        </p:nvSpPr>
        <p:spPr>
          <a:xfrm>
            <a:off x="8807757" y="1931527"/>
            <a:ext cx="294060" cy="294060"/>
          </a:xfrm>
          <a:prstGeom prst="ellipse">
            <a:avLst/>
          </a:prstGeom>
          <a:solidFill>
            <a:srgbClr val="4384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2AF08F4-7292-554A-A94B-384B195344CF}"/>
              </a:ext>
            </a:extLst>
          </p:cNvPr>
          <p:cNvSpPr txBox="1"/>
          <p:nvPr/>
        </p:nvSpPr>
        <p:spPr>
          <a:xfrm>
            <a:off x="9101817" y="3637496"/>
            <a:ext cx="1558467" cy="276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4384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they SAY?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05A166A-BCA3-6447-801D-58CB679D1372}"/>
              </a:ext>
            </a:extLst>
          </p:cNvPr>
          <p:cNvSpPr/>
          <p:nvPr/>
        </p:nvSpPr>
        <p:spPr>
          <a:xfrm>
            <a:off x="8807757" y="3637495"/>
            <a:ext cx="294060" cy="294060"/>
          </a:xfrm>
          <a:prstGeom prst="ellipse">
            <a:avLst/>
          </a:prstGeom>
          <a:solidFill>
            <a:srgbClr val="4384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C977CED-3353-BE40-A344-D7CBE55AF2FF}"/>
              </a:ext>
            </a:extLst>
          </p:cNvPr>
          <p:cNvSpPr txBox="1"/>
          <p:nvPr/>
        </p:nvSpPr>
        <p:spPr>
          <a:xfrm>
            <a:off x="5472319" y="5424197"/>
            <a:ext cx="14724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4384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they DO?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0FA9A322-311F-F044-985B-7E99BF2BE829}"/>
              </a:ext>
            </a:extLst>
          </p:cNvPr>
          <p:cNvSpPr/>
          <p:nvPr/>
        </p:nvSpPr>
        <p:spPr>
          <a:xfrm>
            <a:off x="5178258" y="5424197"/>
            <a:ext cx="294060" cy="294060"/>
          </a:xfrm>
          <a:prstGeom prst="ellipse">
            <a:avLst/>
          </a:prstGeom>
          <a:solidFill>
            <a:srgbClr val="4384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0FDBBC2-3E59-1046-9445-2AD661CD7D05}"/>
              </a:ext>
            </a:extLst>
          </p:cNvPr>
          <p:cNvSpPr txBox="1"/>
          <p:nvPr/>
        </p:nvSpPr>
        <p:spPr>
          <a:xfrm>
            <a:off x="1914517" y="1978606"/>
            <a:ext cx="17162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4384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they HEAR?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312383FA-21FE-964F-9D63-1BE87F50187A}"/>
              </a:ext>
            </a:extLst>
          </p:cNvPr>
          <p:cNvSpPr/>
          <p:nvPr/>
        </p:nvSpPr>
        <p:spPr>
          <a:xfrm>
            <a:off x="1620456" y="1978606"/>
            <a:ext cx="294060" cy="294060"/>
          </a:xfrm>
          <a:prstGeom prst="ellipse">
            <a:avLst/>
          </a:prstGeom>
          <a:solidFill>
            <a:srgbClr val="4384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C8227BF-31FF-C843-AE02-AAF2775052E6}"/>
              </a:ext>
            </a:extLst>
          </p:cNvPr>
          <p:cNvSpPr txBox="1"/>
          <p:nvPr/>
        </p:nvSpPr>
        <p:spPr>
          <a:xfrm>
            <a:off x="5032902" y="1628465"/>
            <a:ext cx="2466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they THINK and FEEL?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AA739D3-F15C-E84C-B427-839D77CDC132}"/>
              </a:ext>
            </a:extLst>
          </p:cNvPr>
          <p:cNvSpPr/>
          <p:nvPr/>
        </p:nvSpPr>
        <p:spPr>
          <a:xfrm>
            <a:off x="4738842" y="1628467"/>
            <a:ext cx="294060" cy="2940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868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D244BD5-64FA-B443-B03C-ECEEF0886DD2}"/>
              </a:ext>
            </a:extLst>
          </p:cNvPr>
          <p:cNvCxnSpPr>
            <a:cxnSpLocks/>
          </p:cNvCxnSpPr>
          <p:nvPr/>
        </p:nvCxnSpPr>
        <p:spPr>
          <a:xfrm>
            <a:off x="6034459" y="1978606"/>
            <a:ext cx="0" cy="3067956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3909C6F5-82D9-A848-8D6A-D0089BCA4943}"/>
              </a:ext>
            </a:extLst>
          </p:cNvPr>
          <p:cNvSpPr txBox="1"/>
          <p:nvPr/>
        </p:nvSpPr>
        <p:spPr>
          <a:xfrm>
            <a:off x="4911747" y="1995667"/>
            <a:ext cx="733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PAINS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7297ED0-89D4-DE42-9828-301E6832389A}"/>
              </a:ext>
            </a:extLst>
          </p:cNvPr>
          <p:cNvSpPr txBox="1"/>
          <p:nvPr/>
        </p:nvSpPr>
        <p:spPr>
          <a:xfrm>
            <a:off x="6348749" y="1987136"/>
            <a:ext cx="733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GAINS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C31F1123-9D03-2345-AD2C-C0DD29686AF5}"/>
              </a:ext>
            </a:extLst>
          </p:cNvPr>
          <p:cNvSpPr txBox="1">
            <a:spLocks/>
          </p:cNvSpPr>
          <p:nvPr/>
        </p:nvSpPr>
        <p:spPr>
          <a:xfrm>
            <a:off x="166222" y="6230733"/>
            <a:ext cx="1558406" cy="46495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spc="300" dirty="0">
                <a:solidFill>
                  <a:srgbClr val="0619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EMPATHY MAP</a:t>
            </a:r>
          </a:p>
        </p:txBody>
      </p:sp>
      <p:sp>
        <p:nvSpPr>
          <p:cNvPr id="35" name="Folded Corner 34">
            <a:extLst>
              <a:ext uri="{FF2B5EF4-FFF2-40B4-BE49-F238E27FC236}">
                <a16:creationId xmlns:a16="http://schemas.microsoft.com/office/drawing/2014/main" id="{A11D861F-3B4B-AA43-8E4F-336743EC0EA5}"/>
              </a:ext>
            </a:extLst>
          </p:cNvPr>
          <p:cNvSpPr/>
          <p:nvPr/>
        </p:nvSpPr>
        <p:spPr>
          <a:xfrm>
            <a:off x="1675213" y="3092642"/>
            <a:ext cx="976960" cy="976960"/>
          </a:xfrm>
          <a:prstGeom prst="foldedCorner">
            <a:avLst/>
          </a:prstGeom>
          <a:solidFill>
            <a:srgbClr val="FFEE8B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Folded Corner 36">
            <a:extLst>
              <a:ext uri="{FF2B5EF4-FFF2-40B4-BE49-F238E27FC236}">
                <a16:creationId xmlns:a16="http://schemas.microsoft.com/office/drawing/2014/main" id="{3A615806-C4EA-4842-9877-049B2D797102}"/>
              </a:ext>
            </a:extLst>
          </p:cNvPr>
          <p:cNvSpPr/>
          <p:nvPr/>
        </p:nvSpPr>
        <p:spPr>
          <a:xfrm>
            <a:off x="3477712" y="709324"/>
            <a:ext cx="976960" cy="976960"/>
          </a:xfrm>
          <a:prstGeom prst="foldedCorner">
            <a:avLst/>
          </a:prstGeom>
          <a:solidFill>
            <a:srgbClr val="E8FF75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Folded Corner 39">
            <a:extLst>
              <a:ext uri="{FF2B5EF4-FFF2-40B4-BE49-F238E27FC236}">
                <a16:creationId xmlns:a16="http://schemas.microsoft.com/office/drawing/2014/main" id="{54AB5BAB-56EC-A949-BDD9-483E6C31F9BC}"/>
              </a:ext>
            </a:extLst>
          </p:cNvPr>
          <p:cNvSpPr/>
          <p:nvPr/>
        </p:nvSpPr>
        <p:spPr>
          <a:xfrm>
            <a:off x="6244516" y="2562924"/>
            <a:ext cx="976960" cy="976960"/>
          </a:xfrm>
          <a:prstGeom prst="foldedCorner">
            <a:avLst/>
          </a:prstGeom>
          <a:solidFill>
            <a:srgbClr val="95F5FF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Folded Corner 40">
            <a:extLst>
              <a:ext uri="{FF2B5EF4-FFF2-40B4-BE49-F238E27FC236}">
                <a16:creationId xmlns:a16="http://schemas.microsoft.com/office/drawing/2014/main" id="{50355052-9F9E-9448-831E-5E10C051604D}"/>
              </a:ext>
            </a:extLst>
          </p:cNvPr>
          <p:cNvSpPr/>
          <p:nvPr/>
        </p:nvSpPr>
        <p:spPr>
          <a:xfrm>
            <a:off x="7894594" y="657028"/>
            <a:ext cx="976960" cy="976960"/>
          </a:xfrm>
          <a:prstGeom prst="foldedCorner">
            <a:avLst/>
          </a:prstGeom>
          <a:solidFill>
            <a:srgbClr val="D29AFF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Folded Corner 41">
            <a:extLst>
              <a:ext uri="{FF2B5EF4-FFF2-40B4-BE49-F238E27FC236}">
                <a16:creationId xmlns:a16="http://schemas.microsoft.com/office/drawing/2014/main" id="{9AF3DA5F-3B76-B74F-816B-638363FAFD4E}"/>
              </a:ext>
            </a:extLst>
          </p:cNvPr>
          <p:cNvSpPr/>
          <p:nvPr/>
        </p:nvSpPr>
        <p:spPr>
          <a:xfrm>
            <a:off x="4582700" y="2716792"/>
            <a:ext cx="976960" cy="976960"/>
          </a:xfrm>
          <a:prstGeom prst="foldedCorner">
            <a:avLst/>
          </a:prstGeom>
          <a:solidFill>
            <a:srgbClr val="50D081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Folded Corner 42">
            <a:extLst>
              <a:ext uri="{FF2B5EF4-FFF2-40B4-BE49-F238E27FC236}">
                <a16:creationId xmlns:a16="http://schemas.microsoft.com/office/drawing/2014/main" id="{26BA1F88-234A-9F4C-8B2E-1A5871702F41}"/>
              </a:ext>
            </a:extLst>
          </p:cNvPr>
          <p:cNvSpPr/>
          <p:nvPr/>
        </p:nvSpPr>
        <p:spPr>
          <a:xfrm>
            <a:off x="10235726" y="4069602"/>
            <a:ext cx="976960" cy="976960"/>
          </a:xfrm>
          <a:prstGeom prst="foldedCorner">
            <a:avLst/>
          </a:prstGeom>
          <a:solidFill>
            <a:srgbClr val="4392FF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Folded Corner 43">
            <a:extLst>
              <a:ext uri="{FF2B5EF4-FFF2-40B4-BE49-F238E27FC236}">
                <a16:creationId xmlns:a16="http://schemas.microsoft.com/office/drawing/2014/main" id="{57A00001-DD38-4C42-B34C-93AC3E0C5015}"/>
              </a:ext>
            </a:extLst>
          </p:cNvPr>
          <p:cNvSpPr/>
          <p:nvPr/>
        </p:nvSpPr>
        <p:spPr>
          <a:xfrm>
            <a:off x="10571544" y="2115209"/>
            <a:ext cx="976960" cy="976960"/>
          </a:xfrm>
          <a:prstGeom prst="foldedCorner">
            <a:avLst/>
          </a:prstGeom>
          <a:solidFill>
            <a:srgbClr val="B1FFC1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Folded Corner 45">
            <a:extLst>
              <a:ext uri="{FF2B5EF4-FFF2-40B4-BE49-F238E27FC236}">
                <a16:creationId xmlns:a16="http://schemas.microsoft.com/office/drawing/2014/main" id="{D7FB64A4-4BE9-2D48-A654-5D1CB9ED3296}"/>
              </a:ext>
            </a:extLst>
          </p:cNvPr>
          <p:cNvSpPr/>
          <p:nvPr/>
        </p:nvSpPr>
        <p:spPr>
          <a:xfrm>
            <a:off x="3427283" y="5282947"/>
            <a:ext cx="976960" cy="976960"/>
          </a:xfrm>
          <a:prstGeom prst="foldedCorner">
            <a:avLst/>
          </a:prstGeom>
          <a:solidFill>
            <a:srgbClr val="FFA6CD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930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06A68-875C-8B40-AB14-A5790C98B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8003" y="1383696"/>
            <a:ext cx="7130005" cy="1325563"/>
          </a:xfrm>
        </p:spPr>
        <p:txBody>
          <a:bodyPr>
            <a:normAutofit/>
          </a:bodyPr>
          <a:lstStyle/>
          <a:p>
            <a:pPr algn="ctr"/>
            <a:r>
              <a:rPr lang="en-US" sz="2400" b="1" spc="300" dirty="0">
                <a:solidFill>
                  <a:srgbClr val="0619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PURPOSE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FEB5E-1D2A-E14B-9CFE-D0AD9EB8B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7093" y="2831315"/>
            <a:ext cx="5937813" cy="2585636"/>
          </a:xfrm>
        </p:spPr>
        <p:txBody>
          <a:bodyPr>
            <a:normAutofit/>
          </a:bodyPr>
          <a:lstStyle/>
          <a:p>
            <a:r>
              <a:rPr lang="en-US" sz="1400" dirty="0">
                <a:solidFill>
                  <a:srgbClr val="4384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Helps extract what the project/ product essentially needs to communicate</a:t>
            </a:r>
          </a:p>
          <a:p>
            <a:r>
              <a:rPr lang="en-US" sz="1400" dirty="0">
                <a:solidFill>
                  <a:srgbClr val="4384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Synthesize different ideas into one statement</a:t>
            </a:r>
          </a:p>
          <a:p>
            <a:r>
              <a:rPr lang="en-US" sz="1400" dirty="0">
                <a:solidFill>
                  <a:srgbClr val="4384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Helps answer questions like: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4384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you do with it?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4384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is it for?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4384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value it provides?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4384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it is different or uniquely valuable?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1400" dirty="0">
              <a:solidFill>
                <a:srgbClr val="4384C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A5A93CE-4B73-974D-ABE0-3B6D28EF5B4A}"/>
              </a:ext>
            </a:extLst>
          </p:cNvPr>
          <p:cNvCxnSpPr>
            <a:cxnSpLocks/>
          </p:cNvCxnSpPr>
          <p:nvPr/>
        </p:nvCxnSpPr>
        <p:spPr>
          <a:xfrm>
            <a:off x="3127094" y="2558004"/>
            <a:ext cx="5937812" cy="0"/>
          </a:xfrm>
          <a:prstGeom prst="line">
            <a:avLst/>
          </a:prstGeom>
          <a:ln w="19050">
            <a:solidFill>
              <a:srgbClr val="F868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456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982022E-41AB-6E47-8228-9F3607C1A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41723"/>
          </a:xfrm>
          <a:solidFill>
            <a:schemeClr val="bg1"/>
          </a:solidFill>
          <a:ln w="19050">
            <a:solidFill>
              <a:schemeClr val="bg1"/>
            </a:solidFill>
            <a:prstDash val="sysDash"/>
          </a:ln>
        </p:spPr>
        <p:txBody>
          <a:bodyPr>
            <a:normAutofit/>
          </a:bodyPr>
          <a:lstStyle/>
          <a:p>
            <a:pPr algn="ctr"/>
            <a:r>
              <a:rPr lang="en-IN" sz="2400" dirty="0">
                <a:solidFill>
                  <a:srgbClr val="4384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page is for _____ who need _____. It is a _____ that provides _____ unlike _____.</a:t>
            </a:r>
            <a:endParaRPr lang="en-US" sz="2400" dirty="0">
              <a:solidFill>
                <a:srgbClr val="4384C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38399FC-57BC-AC44-9F68-EF05CD6A9AFE}"/>
              </a:ext>
            </a:extLst>
          </p:cNvPr>
          <p:cNvSpPr txBox="1">
            <a:spLocks/>
          </p:cNvSpPr>
          <p:nvPr/>
        </p:nvSpPr>
        <p:spPr>
          <a:xfrm>
            <a:off x="166221" y="6230733"/>
            <a:ext cx="1685727" cy="46495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spc="300" dirty="0">
                <a:solidFill>
                  <a:srgbClr val="0619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 STATEMENT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F820609-F09F-6243-9750-064BD5CC05DB}"/>
              </a:ext>
            </a:extLst>
          </p:cNvPr>
          <p:cNvGrpSpPr/>
          <p:nvPr/>
        </p:nvGrpSpPr>
        <p:grpSpPr>
          <a:xfrm>
            <a:off x="2569579" y="1203767"/>
            <a:ext cx="7562127" cy="5491923"/>
            <a:chOff x="3020992" y="1203767"/>
            <a:chExt cx="7562127" cy="5491923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FD2C1C5-E279-5541-BCAD-E829B5AD9889}"/>
                </a:ext>
              </a:extLst>
            </p:cNvPr>
            <p:cNvCxnSpPr/>
            <p:nvPr/>
          </p:nvCxnSpPr>
          <p:spPr>
            <a:xfrm>
              <a:off x="3020992" y="1203767"/>
              <a:ext cx="0" cy="5491923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E308111-4B06-B54C-8389-CF59FFF56A97}"/>
                </a:ext>
              </a:extLst>
            </p:cNvPr>
            <p:cNvCxnSpPr/>
            <p:nvPr/>
          </p:nvCxnSpPr>
          <p:spPr>
            <a:xfrm>
              <a:off x="5541701" y="1203767"/>
              <a:ext cx="0" cy="5491923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6F44689-E9BC-1D4E-931A-202A618CE59F}"/>
                </a:ext>
              </a:extLst>
            </p:cNvPr>
            <p:cNvCxnSpPr/>
            <p:nvPr/>
          </p:nvCxnSpPr>
          <p:spPr>
            <a:xfrm>
              <a:off x="8062410" y="1203767"/>
              <a:ext cx="0" cy="5491923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9390978-6601-2444-987C-E96470EE706A}"/>
                </a:ext>
              </a:extLst>
            </p:cNvPr>
            <p:cNvCxnSpPr/>
            <p:nvPr/>
          </p:nvCxnSpPr>
          <p:spPr>
            <a:xfrm>
              <a:off x="10583119" y="1203767"/>
              <a:ext cx="0" cy="5491923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Folded Corner 15">
            <a:extLst>
              <a:ext uri="{FF2B5EF4-FFF2-40B4-BE49-F238E27FC236}">
                <a16:creationId xmlns:a16="http://schemas.microsoft.com/office/drawing/2014/main" id="{47242C57-E52B-0149-86BE-8DEE5A3281DC}"/>
              </a:ext>
            </a:extLst>
          </p:cNvPr>
          <p:cNvSpPr/>
          <p:nvPr/>
        </p:nvSpPr>
        <p:spPr>
          <a:xfrm>
            <a:off x="520604" y="1612478"/>
            <a:ext cx="976960" cy="976960"/>
          </a:xfrm>
          <a:prstGeom prst="foldedCorner">
            <a:avLst/>
          </a:prstGeom>
          <a:solidFill>
            <a:srgbClr val="FFEE8B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olded Corner 16">
            <a:extLst>
              <a:ext uri="{FF2B5EF4-FFF2-40B4-BE49-F238E27FC236}">
                <a16:creationId xmlns:a16="http://schemas.microsoft.com/office/drawing/2014/main" id="{8B6A9EB2-6D17-B845-B752-BA7448CE66DD}"/>
              </a:ext>
            </a:extLst>
          </p:cNvPr>
          <p:cNvSpPr/>
          <p:nvPr/>
        </p:nvSpPr>
        <p:spPr>
          <a:xfrm>
            <a:off x="3274195" y="1612478"/>
            <a:ext cx="976960" cy="976960"/>
          </a:xfrm>
          <a:prstGeom prst="foldedCorner">
            <a:avLst/>
          </a:prstGeom>
          <a:solidFill>
            <a:srgbClr val="E8FF75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Folded Corner 17">
            <a:extLst>
              <a:ext uri="{FF2B5EF4-FFF2-40B4-BE49-F238E27FC236}">
                <a16:creationId xmlns:a16="http://schemas.microsoft.com/office/drawing/2014/main" id="{9378C55D-5E5A-954E-BED1-825217B2B2D1}"/>
              </a:ext>
            </a:extLst>
          </p:cNvPr>
          <p:cNvSpPr/>
          <p:nvPr/>
        </p:nvSpPr>
        <p:spPr>
          <a:xfrm>
            <a:off x="5794903" y="1612478"/>
            <a:ext cx="976960" cy="976960"/>
          </a:xfrm>
          <a:prstGeom prst="foldedCorner">
            <a:avLst/>
          </a:prstGeom>
          <a:solidFill>
            <a:srgbClr val="95F5FF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olded Corner 18">
            <a:extLst>
              <a:ext uri="{FF2B5EF4-FFF2-40B4-BE49-F238E27FC236}">
                <a16:creationId xmlns:a16="http://schemas.microsoft.com/office/drawing/2014/main" id="{18599B0A-C40A-D24C-9F72-D527526C9A73}"/>
              </a:ext>
            </a:extLst>
          </p:cNvPr>
          <p:cNvSpPr/>
          <p:nvPr/>
        </p:nvSpPr>
        <p:spPr>
          <a:xfrm>
            <a:off x="8382872" y="1629992"/>
            <a:ext cx="976960" cy="976960"/>
          </a:xfrm>
          <a:prstGeom prst="foldedCorner">
            <a:avLst/>
          </a:prstGeom>
          <a:solidFill>
            <a:srgbClr val="B1FFC1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Folded Corner 19">
            <a:extLst>
              <a:ext uri="{FF2B5EF4-FFF2-40B4-BE49-F238E27FC236}">
                <a16:creationId xmlns:a16="http://schemas.microsoft.com/office/drawing/2014/main" id="{EBCD98E9-C1FA-C045-B302-9F0F20E07616}"/>
              </a:ext>
            </a:extLst>
          </p:cNvPr>
          <p:cNvSpPr/>
          <p:nvPr/>
        </p:nvSpPr>
        <p:spPr>
          <a:xfrm>
            <a:off x="10818835" y="1612478"/>
            <a:ext cx="976960" cy="976960"/>
          </a:xfrm>
          <a:prstGeom prst="foldedCorner">
            <a:avLst/>
          </a:prstGeom>
          <a:solidFill>
            <a:srgbClr val="FFA6CD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744F694-C390-E74F-95E3-90715FAEEF08}"/>
              </a:ext>
            </a:extLst>
          </p:cNvPr>
          <p:cNvSpPr txBox="1"/>
          <p:nvPr/>
        </p:nvSpPr>
        <p:spPr>
          <a:xfrm>
            <a:off x="166221" y="1188601"/>
            <a:ext cx="2160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b="1" dirty="0">
                <a:solidFill>
                  <a:srgbClr val="4384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PAGE IS FOR _____</a:t>
            </a:r>
            <a:endParaRPr lang="en-US" sz="1200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65C7534-8266-414A-9761-0A26E2762105}"/>
              </a:ext>
            </a:extLst>
          </p:cNvPr>
          <p:cNvSpPr txBox="1"/>
          <p:nvPr/>
        </p:nvSpPr>
        <p:spPr>
          <a:xfrm>
            <a:off x="2690831" y="1188601"/>
            <a:ext cx="2160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b="1" dirty="0">
                <a:solidFill>
                  <a:srgbClr val="4384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NEED_____.</a:t>
            </a:r>
            <a:endParaRPr lang="en-US" sz="1200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0ECE115-3387-2041-BDB0-D3DCA265A2BD}"/>
              </a:ext>
            </a:extLst>
          </p:cNvPr>
          <p:cNvSpPr txBox="1"/>
          <p:nvPr/>
        </p:nvSpPr>
        <p:spPr>
          <a:xfrm>
            <a:off x="5292136" y="1188601"/>
            <a:ext cx="2160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b="1" dirty="0">
                <a:solidFill>
                  <a:srgbClr val="4384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A_____</a:t>
            </a:r>
            <a:endParaRPr lang="en-US" sz="1200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A6345A3-6511-3E4C-8C42-952A71B8D2CC}"/>
              </a:ext>
            </a:extLst>
          </p:cNvPr>
          <p:cNvSpPr txBox="1"/>
          <p:nvPr/>
        </p:nvSpPr>
        <p:spPr>
          <a:xfrm>
            <a:off x="7812844" y="1188601"/>
            <a:ext cx="2160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b="1" dirty="0">
                <a:solidFill>
                  <a:srgbClr val="4384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PROVIDES_____</a:t>
            </a:r>
            <a:endParaRPr lang="en-US" sz="1200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F28CC69-4649-A941-BCC1-9A85DDAD23DE}"/>
              </a:ext>
            </a:extLst>
          </p:cNvPr>
          <p:cNvSpPr txBox="1"/>
          <p:nvPr/>
        </p:nvSpPr>
        <p:spPr>
          <a:xfrm>
            <a:off x="10290279" y="1188601"/>
            <a:ext cx="17354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b="1" dirty="0">
                <a:solidFill>
                  <a:srgbClr val="4384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UNLIKE_____.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438323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06A68-875C-8B40-AB14-A5790C98B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8003" y="1383696"/>
            <a:ext cx="7130005" cy="1325563"/>
          </a:xfrm>
        </p:spPr>
        <p:txBody>
          <a:bodyPr>
            <a:normAutofit/>
          </a:bodyPr>
          <a:lstStyle/>
          <a:p>
            <a:pPr algn="ctr"/>
            <a:r>
              <a:rPr lang="en-US" sz="2400" b="1" spc="300" dirty="0">
                <a:solidFill>
                  <a:srgbClr val="0619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BRAINWRITING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FEB5E-1D2A-E14B-9CFE-D0AD9EB8B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7093" y="2831315"/>
            <a:ext cx="5937813" cy="2585636"/>
          </a:xfrm>
        </p:spPr>
        <p:txBody>
          <a:bodyPr>
            <a:normAutofit/>
          </a:bodyPr>
          <a:lstStyle/>
          <a:p>
            <a:r>
              <a:rPr lang="en-US" sz="1400" dirty="0">
                <a:solidFill>
                  <a:srgbClr val="4384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Helps collect quick thoughts in no sequence of priority</a:t>
            </a:r>
          </a:p>
          <a:p>
            <a:r>
              <a:rPr lang="en-US" sz="1400" dirty="0">
                <a:solidFill>
                  <a:srgbClr val="4384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Useful brainstorming activity to collect different ideas related to one aspect of the project/product</a:t>
            </a:r>
          </a:p>
          <a:p>
            <a:endParaRPr lang="en-US" sz="1400" dirty="0">
              <a:solidFill>
                <a:srgbClr val="4384C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A5A93CE-4B73-974D-ABE0-3B6D28EF5B4A}"/>
              </a:ext>
            </a:extLst>
          </p:cNvPr>
          <p:cNvCxnSpPr>
            <a:cxnSpLocks/>
          </p:cNvCxnSpPr>
          <p:nvPr/>
        </p:nvCxnSpPr>
        <p:spPr>
          <a:xfrm>
            <a:off x="3127094" y="2558004"/>
            <a:ext cx="5937812" cy="0"/>
          </a:xfrm>
          <a:prstGeom prst="line">
            <a:avLst/>
          </a:prstGeom>
          <a:ln w="19050">
            <a:solidFill>
              <a:srgbClr val="F868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401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982022E-41AB-6E47-8228-9F3607C1A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10228"/>
          </a:xfrm>
          <a:solidFill>
            <a:schemeClr val="bg1"/>
          </a:solidFill>
          <a:ln w="19050">
            <a:solidFill>
              <a:schemeClr val="bg1"/>
            </a:solidFill>
            <a:prstDash val="sysDash"/>
          </a:ln>
        </p:spPr>
        <p:txBody>
          <a:bodyPr>
            <a:normAutofit/>
          </a:bodyPr>
          <a:lstStyle/>
          <a:p>
            <a:pPr algn="ctr"/>
            <a:r>
              <a:rPr lang="en-IN" sz="2400" dirty="0">
                <a:solidFill>
                  <a:srgbClr val="4384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features should it have?</a:t>
            </a:r>
            <a:endParaRPr lang="en-US" sz="2400" dirty="0">
              <a:solidFill>
                <a:srgbClr val="4384C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38399FC-57BC-AC44-9F68-EF05CD6A9AFE}"/>
              </a:ext>
            </a:extLst>
          </p:cNvPr>
          <p:cNvSpPr txBox="1">
            <a:spLocks/>
          </p:cNvSpPr>
          <p:nvPr/>
        </p:nvSpPr>
        <p:spPr>
          <a:xfrm>
            <a:off x="166221" y="6230733"/>
            <a:ext cx="1685727" cy="46495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spc="300" dirty="0">
                <a:solidFill>
                  <a:srgbClr val="0619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BRAIN WRITING</a:t>
            </a:r>
          </a:p>
        </p:txBody>
      </p:sp>
      <p:sp>
        <p:nvSpPr>
          <p:cNvPr id="27" name="Folded Corner 26">
            <a:extLst>
              <a:ext uri="{FF2B5EF4-FFF2-40B4-BE49-F238E27FC236}">
                <a16:creationId xmlns:a16="http://schemas.microsoft.com/office/drawing/2014/main" id="{09DA1E7B-7A7E-7240-B970-A21F266B667B}"/>
              </a:ext>
            </a:extLst>
          </p:cNvPr>
          <p:cNvSpPr/>
          <p:nvPr/>
        </p:nvSpPr>
        <p:spPr>
          <a:xfrm>
            <a:off x="1700279" y="1152257"/>
            <a:ext cx="976960" cy="976960"/>
          </a:xfrm>
          <a:prstGeom prst="foldedCorner">
            <a:avLst/>
          </a:prstGeom>
          <a:solidFill>
            <a:srgbClr val="FFEE8B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olded Corner 27">
            <a:extLst>
              <a:ext uri="{FF2B5EF4-FFF2-40B4-BE49-F238E27FC236}">
                <a16:creationId xmlns:a16="http://schemas.microsoft.com/office/drawing/2014/main" id="{9089B429-864B-4D44-8ED5-C5D913557F60}"/>
              </a:ext>
            </a:extLst>
          </p:cNvPr>
          <p:cNvSpPr/>
          <p:nvPr/>
        </p:nvSpPr>
        <p:spPr>
          <a:xfrm>
            <a:off x="1700279" y="5080151"/>
            <a:ext cx="976960" cy="976960"/>
          </a:xfrm>
          <a:prstGeom prst="foldedCorner">
            <a:avLst/>
          </a:prstGeom>
          <a:solidFill>
            <a:srgbClr val="FFA6CD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Folded Corner 28">
            <a:extLst>
              <a:ext uri="{FF2B5EF4-FFF2-40B4-BE49-F238E27FC236}">
                <a16:creationId xmlns:a16="http://schemas.microsoft.com/office/drawing/2014/main" id="{098999BE-AD00-8D4A-8B7C-160296C12201}"/>
              </a:ext>
            </a:extLst>
          </p:cNvPr>
          <p:cNvSpPr/>
          <p:nvPr/>
        </p:nvSpPr>
        <p:spPr>
          <a:xfrm>
            <a:off x="1700279" y="2461555"/>
            <a:ext cx="976960" cy="976960"/>
          </a:xfrm>
          <a:prstGeom prst="foldedCorner">
            <a:avLst/>
          </a:prstGeom>
          <a:solidFill>
            <a:srgbClr val="D29AFF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Folded Corner 29">
            <a:extLst>
              <a:ext uri="{FF2B5EF4-FFF2-40B4-BE49-F238E27FC236}">
                <a16:creationId xmlns:a16="http://schemas.microsoft.com/office/drawing/2014/main" id="{BF5ED13A-513F-CC4D-ADB0-E4C21A993448}"/>
              </a:ext>
            </a:extLst>
          </p:cNvPr>
          <p:cNvSpPr/>
          <p:nvPr/>
        </p:nvSpPr>
        <p:spPr>
          <a:xfrm>
            <a:off x="3002801" y="1152257"/>
            <a:ext cx="976960" cy="976960"/>
          </a:xfrm>
          <a:prstGeom prst="foldedCorner">
            <a:avLst/>
          </a:prstGeom>
          <a:solidFill>
            <a:srgbClr val="FFC000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Folded Corner 30">
            <a:extLst>
              <a:ext uri="{FF2B5EF4-FFF2-40B4-BE49-F238E27FC236}">
                <a16:creationId xmlns:a16="http://schemas.microsoft.com/office/drawing/2014/main" id="{AC3187B5-0D40-2A41-AC45-A367EFEC739C}"/>
              </a:ext>
            </a:extLst>
          </p:cNvPr>
          <p:cNvSpPr/>
          <p:nvPr/>
        </p:nvSpPr>
        <p:spPr>
          <a:xfrm>
            <a:off x="1700279" y="3770853"/>
            <a:ext cx="976960" cy="976960"/>
          </a:xfrm>
          <a:prstGeom prst="foldedCorner">
            <a:avLst/>
          </a:prstGeom>
          <a:solidFill>
            <a:srgbClr val="FB725E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Folded Corner 31">
            <a:extLst>
              <a:ext uri="{FF2B5EF4-FFF2-40B4-BE49-F238E27FC236}">
                <a16:creationId xmlns:a16="http://schemas.microsoft.com/office/drawing/2014/main" id="{FBC324AE-F5DB-1743-8643-4BFE86EF86A6}"/>
              </a:ext>
            </a:extLst>
          </p:cNvPr>
          <p:cNvSpPr/>
          <p:nvPr/>
        </p:nvSpPr>
        <p:spPr>
          <a:xfrm>
            <a:off x="4305324" y="1152257"/>
            <a:ext cx="976960" cy="976960"/>
          </a:xfrm>
          <a:prstGeom prst="foldedCorner">
            <a:avLst/>
          </a:prstGeom>
          <a:solidFill>
            <a:srgbClr val="FFA12B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Folded Corner 32">
            <a:extLst>
              <a:ext uri="{FF2B5EF4-FFF2-40B4-BE49-F238E27FC236}">
                <a16:creationId xmlns:a16="http://schemas.microsoft.com/office/drawing/2014/main" id="{BEE84EB8-33B4-E74B-9829-F573F15BDA8E}"/>
              </a:ext>
            </a:extLst>
          </p:cNvPr>
          <p:cNvSpPr/>
          <p:nvPr/>
        </p:nvSpPr>
        <p:spPr>
          <a:xfrm>
            <a:off x="3002803" y="2461555"/>
            <a:ext cx="976960" cy="976960"/>
          </a:xfrm>
          <a:prstGeom prst="foldedCorner">
            <a:avLst/>
          </a:prstGeom>
          <a:solidFill>
            <a:srgbClr val="FFEE8B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Folded Corner 33">
            <a:extLst>
              <a:ext uri="{FF2B5EF4-FFF2-40B4-BE49-F238E27FC236}">
                <a16:creationId xmlns:a16="http://schemas.microsoft.com/office/drawing/2014/main" id="{7F0B24AD-13B1-FF46-A1E4-A5579BD1B515}"/>
              </a:ext>
            </a:extLst>
          </p:cNvPr>
          <p:cNvSpPr/>
          <p:nvPr/>
        </p:nvSpPr>
        <p:spPr>
          <a:xfrm>
            <a:off x="3002803" y="3770853"/>
            <a:ext cx="976960" cy="976960"/>
          </a:xfrm>
          <a:prstGeom prst="foldedCorner">
            <a:avLst/>
          </a:prstGeom>
          <a:solidFill>
            <a:srgbClr val="D29AFF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Folded Corner 34">
            <a:extLst>
              <a:ext uri="{FF2B5EF4-FFF2-40B4-BE49-F238E27FC236}">
                <a16:creationId xmlns:a16="http://schemas.microsoft.com/office/drawing/2014/main" id="{E488126E-9846-AF4F-A53C-0962FAAF675B}"/>
              </a:ext>
            </a:extLst>
          </p:cNvPr>
          <p:cNvSpPr/>
          <p:nvPr/>
        </p:nvSpPr>
        <p:spPr>
          <a:xfrm>
            <a:off x="3002803" y="5080151"/>
            <a:ext cx="976960" cy="976960"/>
          </a:xfrm>
          <a:prstGeom prst="foldedCorner">
            <a:avLst/>
          </a:prstGeom>
          <a:solidFill>
            <a:srgbClr val="FB725E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Folded Corner 35">
            <a:extLst>
              <a:ext uri="{FF2B5EF4-FFF2-40B4-BE49-F238E27FC236}">
                <a16:creationId xmlns:a16="http://schemas.microsoft.com/office/drawing/2014/main" id="{CCB64914-C753-7045-874E-044AD20641AA}"/>
              </a:ext>
            </a:extLst>
          </p:cNvPr>
          <p:cNvSpPr/>
          <p:nvPr/>
        </p:nvSpPr>
        <p:spPr>
          <a:xfrm>
            <a:off x="4305324" y="2461555"/>
            <a:ext cx="976960" cy="976960"/>
          </a:xfrm>
          <a:prstGeom prst="foldedCorner">
            <a:avLst/>
          </a:prstGeom>
          <a:solidFill>
            <a:srgbClr val="FFC000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Folded Corner 36">
            <a:extLst>
              <a:ext uri="{FF2B5EF4-FFF2-40B4-BE49-F238E27FC236}">
                <a16:creationId xmlns:a16="http://schemas.microsoft.com/office/drawing/2014/main" id="{1289C9B1-2CE2-D14D-AD8E-107150FB4FC8}"/>
              </a:ext>
            </a:extLst>
          </p:cNvPr>
          <p:cNvSpPr/>
          <p:nvPr/>
        </p:nvSpPr>
        <p:spPr>
          <a:xfrm>
            <a:off x="4305324" y="3770853"/>
            <a:ext cx="976960" cy="976960"/>
          </a:xfrm>
          <a:prstGeom prst="foldedCorner">
            <a:avLst/>
          </a:prstGeom>
          <a:solidFill>
            <a:srgbClr val="FFEE8B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Folded Corner 37">
            <a:extLst>
              <a:ext uri="{FF2B5EF4-FFF2-40B4-BE49-F238E27FC236}">
                <a16:creationId xmlns:a16="http://schemas.microsoft.com/office/drawing/2014/main" id="{6E1F09EE-D528-D543-AD8F-4C392ACD0736}"/>
              </a:ext>
            </a:extLst>
          </p:cNvPr>
          <p:cNvSpPr/>
          <p:nvPr/>
        </p:nvSpPr>
        <p:spPr>
          <a:xfrm>
            <a:off x="4305324" y="5080151"/>
            <a:ext cx="976960" cy="976960"/>
          </a:xfrm>
          <a:prstGeom prst="foldedCorner">
            <a:avLst/>
          </a:prstGeom>
          <a:solidFill>
            <a:srgbClr val="D29AFF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Folded Corner 38">
            <a:extLst>
              <a:ext uri="{FF2B5EF4-FFF2-40B4-BE49-F238E27FC236}">
                <a16:creationId xmlns:a16="http://schemas.microsoft.com/office/drawing/2014/main" id="{C5A0A79A-81CC-1A4A-A803-9881C6584A6C}"/>
              </a:ext>
            </a:extLst>
          </p:cNvPr>
          <p:cNvSpPr/>
          <p:nvPr/>
        </p:nvSpPr>
        <p:spPr>
          <a:xfrm>
            <a:off x="5607847" y="1152257"/>
            <a:ext cx="976960" cy="976960"/>
          </a:xfrm>
          <a:prstGeom prst="foldedCorner">
            <a:avLst/>
          </a:prstGeom>
          <a:solidFill>
            <a:srgbClr val="FFA6CD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Folded Corner 39">
            <a:extLst>
              <a:ext uri="{FF2B5EF4-FFF2-40B4-BE49-F238E27FC236}">
                <a16:creationId xmlns:a16="http://schemas.microsoft.com/office/drawing/2014/main" id="{0D26545B-3182-2344-AA01-B8C10F66ACFF}"/>
              </a:ext>
            </a:extLst>
          </p:cNvPr>
          <p:cNvSpPr/>
          <p:nvPr/>
        </p:nvSpPr>
        <p:spPr>
          <a:xfrm>
            <a:off x="5607847" y="2461555"/>
            <a:ext cx="976960" cy="976960"/>
          </a:xfrm>
          <a:prstGeom prst="foldedCorner">
            <a:avLst/>
          </a:prstGeom>
          <a:solidFill>
            <a:srgbClr val="FFA12B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Folded Corner 40">
            <a:extLst>
              <a:ext uri="{FF2B5EF4-FFF2-40B4-BE49-F238E27FC236}">
                <a16:creationId xmlns:a16="http://schemas.microsoft.com/office/drawing/2014/main" id="{D2875C58-2919-5B4F-9406-67A62ECEE783}"/>
              </a:ext>
            </a:extLst>
          </p:cNvPr>
          <p:cNvSpPr/>
          <p:nvPr/>
        </p:nvSpPr>
        <p:spPr>
          <a:xfrm>
            <a:off x="5608175" y="3770853"/>
            <a:ext cx="976960" cy="976960"/>
          </a:xfrm>
          <a:prstGeom prst="foldedCorner">
            <a:avLst/>
          </a:prstGeom>
          <a:solidFill>
            <a:srgbClr val="FFC000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Folded Corner 41">
            <a:extLst>
              <a:ext uri="{FF2B5EF4-FFF2-40B4-BE49-F238E27FC236}">
                <a16:creationId xmlns:a16="http://schemas.microsoft.com/office/drawing/2014/main" id="{BBF12D93-49C8-6840-8A87-72432F0372B4}"/>
              </a:ext>
            </a:extLst>
          </p:cNvPr>
          <p:cNvSpPr/>
          <p:nvPr/>
        </p:nvSpPr>
        <p:spPr>
          <a:xfrm>
            <a:off x="5608175" y="5080151"/>
            <a:ext cx="976960" cy="976960"/>
          </a:xfrm>
          <a:prstGeom prst="foldedCorner">
            <a:avLst/>
          </a:prstGeom>
          <a:solidFill>
            <a:srgbClr val="FFEE8B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Folded Corner 42">
            <a:extLst>
              <a:ext uri="{FF2B5EF4-FFF2-40B4-BE49-F238E27FC236}">
                <a16:creationId xmlns:a16="http://schemas.microsoft.com/office/drawing/2014/main" id="{E46F48D4-7CBC-8845-95B5-4F46E95B98EF}"/>
              </a:ext>
            </a:extLst>
          </p:cNvPr>
          <p:cNvSpPr/>
          <p:nvPr/>
        </p:nvSpPr>
        <p:spPr>
          <a:xfrm>
            <a:off x="8212565" y="1152257"/>
            <a:ext cx="976960" cy="976960"/>
          </a:xfrm>
          <a:prstGeom prst="foldedCorner">
            <a:avLst/>
          </a:prstGeom>
          <a:solidFill>
            <a:srgbClr val="D29AFF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Folded Corner 43">
            <a:extLst>
              <a:ext uri="{FF2B5EF4-FFF2-40B4-BE49-F238E27FC236}">
                <a16:creationId xmlns:a16="http://schemas.microsoft.com/office/drawing/2014/main" id="{705137B8-9B18-C14C-9E8C-133D4F84F021}"/>
              </a:ext>
            </a:extLst>
          </p:cNvPr>
          <p:cNvSpPr/>
          <p:nvPr/>
        </p:nvSpPr>
        <p:spPr>
          <a:xfrm>
            <a:off x="6910370" y="2461555"/>
            <a:ext cx="976960" cy="976960"/>
          </a:xfrm>
          <a:prstGeom prst="foldedCorner">
            <a:avLst/>
          </a:prstGeom>
          <a:solidFill>
            <a:srgbClr val="FFA6CD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Folded Corner 44">
            <a:extLst>
              <a:ext uri="{FF2B5EF4-FFF2-40B4-BE49-F238E27FC236}">
                <a16:creationId xmlns:a16="http://schemas.microsoft.com/office/drawing/2014/main" id="{847623C4-AC45-E948-A48B-E138690659F3}"/>
              </a:ext>
            </a:extLst>
          </p:cNvPr>
          <p:cNvSpPr/>
          <p:nvPr/>
        </p:nvSpPr>
        <p:spPr>
          <a:xfrm>
            <a:off x="6910370" y="3770853"/>
            <a:ext cx="976960" cy="976960"/>
          </a:xfrm>
          <a:prstGeom prst="foldedCorner">
            <a:avLst/>
          </a:prstGeom>
          <a:solidFill>
            <a:srgbClr val="FFA12B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Folded Corner 45">
            <a:extLst>
              <a:ext uri="{FF2B5EF4-FFF2-40B4-BE49-F238E27FC236}">
                <a16:creationId xmlns:a16="http://schemas.microsoft.com/office/drawing/2014/main" id="{A6FA5400-DD98-E245-8D2B-3AA07333D14C}"/>
              </a:ext>
            </a:extLst>
          </p:cNvPr>
          <p:cNvSpPr/>
          <p:nvPr/>
        </p:nvSpPr>
        <p:spPr>
          <a:xfrm>
            <a:off x="6910370" y="5080151"/>
            <a:ext cx="976960" cy="976960"/>
          </a:xfrm>
          <a:prstGeom prst="foldedCorner">
            <a:avLst/>
          </a:prstGeom>
          <a:solidFill>
            <a:srgbClr val="FFC000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Folded Corner 46">
            <a:extLst>
              <a:ext uri="{FF2B5EF4-FFF2-40B4-BE49-F238E27FC236}">
                <a16:creationId xmlns:a16="http://schemas.microsoft.com/office/drawing/2014/main" id="{F83EED65-2B5D-6B49-89A7-4257134C0DFA}"/>
              </a:ext>
            </a:extLst>
          </p:cNvPr>
          <p:cNvSpPr/>
          <p:nvPr/>
        </p:nvSpPr>
        <p:spPr>
          <a:xfrm>
            <a:off x="8212565" y="3770853"/>
            <a:ext cx="976960" cy="976960"/>
          </a:xfrm>
          <a:prstGeom prst="foldedCorner">
            <a:avLst/>
          </a:prstGeom>
          <a:solidFill>
            <a:srgbClr val="FFA6CD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Folded Corner 47">
            <a:extLst>
              <a:ext uri="{FF2B5EF4-FFF2-40B4-BE49-F238E27FC236}">
                <a16:creationId xmlns:a16="http://schemas.microsoft.com/office/drawing/2014/main" id="{634F052A-F7D4-6A4F-81C6-8BD41A4E87F1}"/>
              </a:ext>
            </a:extLst>
          </p:cNvPr>
          <p:cNvSpPr/>
          <p:nvPr/>
        </p:nvSpPr>
        <p:spPr>
          <a:xfrm>
            <a:off x="6910370" y="1153253"/>
            <a:ext cx="976960" cy="976960"/>
          </a:xfrm>
          <a:prstGeom prst="foldedCorner">
            <a:avLst/>
          </a:prstGeom>
          <a:solidFill>
            <a:srgbClr val="FB725E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Folded Corner 48">
            <a:extLst>
              <a:ext uri="{FF2B5EF4-FFF2-40B4-BE49-F238E27FC236}">
                <a16:creationId xmlns:a16="http://schemas.microsoft.com/office/drawing/2014/main" id="{D6AC2ADF-F409-AD4D-B266-1566E3442F5C}"/>
              </a:ext>
            </a:extLst>
          </p:cNvPr>
          <p:cNvSpPr/>
          <p:nvPr/>
        </p:nvSpPr>
        <p:spPr>
          <a:xfrm>
            <a:off x="8212565" y="2455710"/>
            <a:ext cx="976960" cy="976960"/>
          </a:xfrm>
          <a:prstGeom prst="foldedCorner">
            <a:avLst/>
          </a:prstGeom>
          <a:solidFill>
            <a:srgbClr val="FB725E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Folded Corner 49">
            <a:extLst>
              <a:ext uri="{FF2B5EF4-FFF2-40B4-BE49-F238E27FC236}">
                <a16:creationId xmlns:a16="http://schemas.microsoft.com/office/drawing/2014/main" id="{7A15B6A2-2AF4-FC4C-BD29-6FBC612921C6}"/>
              </a:ext>
            </a:extLst>
          </p:cNvPr>
          <p:cNvSpPr/>
          <p:nvPr/>
        </p:nvSpPr>
        <p:spPr>
          <a:xfrm>
            <a:off x="8212565" y="5080151"/>
            <a:ext cx="976960" cy="976960"/>
          </a:xfrm>
          <a:prstGeom prst="foldedCorner">
            <a:avLst/>
          </a:prstGeom>
          <a:solidFill>
            <a:srgbClr val="FFA12B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Folded Corner 50">
            <a:extLst>
              <a:ext uri="{FF2B5EF4-FFF2-40B4-BE49-F238E27FC236}">
                <a16:creationId xmlns:a16="http://schemas.microsoft.com/office/drawing/2014/main" id="{24B5E8D1-E9E5-974E-A3ED-46E4E57BE12C}"/>
              </a:ext>
            </a:extLst>
          </p:cNvPr>
          <p:cNvSpPr/>
          <p:nvPr/>
        </p:nvSpPr>
        <p:spPr>
          <a:xfrm>
            <a:off x="9514760" y="5080151"/>
            <a:ext cx="976960" cy="976960"/>
          </a:xfrm>
          <a:prstGeom prst="foldedCorner">
            <a:avLst/>
          </a:prstGeom>
          <a:solidFill>
            <a:srgbClr val="FFA6CD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Folded Corner 51">
            <a:extLst>
              <a:ext uri="{FF2B5EF4-FFF2-40B4-BE49-F238E27FC236}">
                <a16:creationId xmlns:a16="http://schemas.microsoft.com/office/drawing/2014/main" id="{1F43DCCC-5BBF-2148-8D7C-629AE7AC9B60}"/>
              </a:ext>
            </a:extLst>
          </p:cNvPr>
          <p:cNvSpPr/>
          <p:nvPr/>
        </p:nvSpPr>
        <p:spPr>
          <a:xfrm>
            <a:off x="9514760" y="2461555"/>
            <a:ext cx="976960" cy="976960"/>
          </a:xfrm>
          <a:prstGeom prst="foldedCorner">
            <a:avLst/>
          </a:prstGeom>
          <a:solidFill>
            <a:srgbClr val="D29AFF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Folded Corner 52">
            <a:extLst>
              <a:ext uri="{FF2B5EF4-FFF2-40B4-BE49-F238E27FC236}">
                <a16:creationId xmlns:a16="http://schemas.microsoft.com/office/drawing/2014/main" id="{3CA559EA-10A8-FD4A-87C5-BFE87EBFBE96}"/>
              </a:ext>
            </a:extLst>
          </p:cNvPr>
          <p:cNvSpPr/>
          <p:nvPr/>
        </p:nvSpPr>
        <p:spPr>
          <a:xfrm>
            <a:off x="9514760" y="3770853"/>
            <a:ext cx="976960" cy="976960"/>
          </a:xfrm>
          <a:prstGeom prst="foldedCorner">
            <a:avLst/>
          </a:prstGeom>
          <a:solidFill>
            <a:srgbClr val="FB725E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Folded Corner 53">
            <a:extLst>
              <a:ext uri="{FF2B5EF4-FFF2-40B4-BE49-F238E27FC236}">
                <a16:creationId xmlns:a16="http://schemas.microsoft.com/office/drawing/2014/main" id="{11E0A026-9621-9D46-80A7-57404CEA6DCD}"/>
              </a:ext>
            </a:extLst>
          </p:cNvPr>
          <p:cNvSpPr/>
          <p:nvPr/>
        </p:nvSpPr>
        <p:spPr>
          <a:xfrm>
            <a:off x="9514760" y="1152257"/>
            <a:ext cx="976960" cy="976960"/>
          </a:xfrm>
          <a:prstGeom prst="foldedCorner">
            <a:avLst/>
          </a:prstGeom>
          <a:solidFill>
            <a:srgbClr val="FFEE8B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952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06A68-875C-8B40-AB14-A5790C98B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8003" y="1383696"/>
            <a:ext cx="7130005" cy="1325563"/>
          </a:xfrm>
        </p:spPr>
        <p:txBody>
          <a:bodyPr>
            <a:normAutofit/>
          </a:bodyPr>
          <a:lstStyle/>
          <a:p>
            <a:pPr algn="ctr"/>
            <a:r>
              <a:rPr lang="en-US" sz="2400" b="1" spc="300" dirty="0">
                <a:solidFill>
                  <a:srgbClr val="0619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PRIORITY MAPPING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FEB5E-1D2A-E14B-9CFE-D0AD9EB8B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7093" y="2831315"/>
            <a:ext cx="5937813" cy="2585636"/>
          </a:xfrm>
        </p:spPr>
        <p:txBody>
          <a:bodyPr>
            <a:normAutofit/>
          </a:bodyPr>
          <a:lstStyle/>
          <a:p>
            <a:r>
              <a:rPr lang="en-US" sz="1400" dirty="0">
                <a:solidFill>
                  <a:srgbClr val="4384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Helps arrange thoughts from the Brainwriting activity in order of priority and feasibility over a graph</a:t>
            </a:r>
          </a:p>
          <a:p>
            <a:r>
              <a:rPr lang="en-US" sz="1400" dirty="0">
                <a:solidFill>
                  <a:srgbClr val="4384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helps in determining the features that are most crucial to the product, that need to be included in the first version (Alpha)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4384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Quadrant 1: Most important, high feasibility (Alpha)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4384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Quadrant 2: Important, but low feasibility or requires higher effort (Beta)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4384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Quadrant 3: Low importance, but high feasibility (Beta)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4384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Quadrant 4: Gold plating, good-to-haves (Gold)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A5A93CE-4B73-974D-ABE0-3B6D28EF5B4A}"/>
              </a:ext>
            </a:extLst>
          </p:cNvPr>
          <p:cNvCxnSpPr>
            <a:cxnSpLocks/>
          </p:cNvCxnSpPr>
          <p:nvPr/>
        </p:nvCxnSpPr>
        <p:spPr>
          <a:xfrm>
            <a:off x="3127094" y="2558004"/>
            <a:ext cx="5937812" cy="0"/>
          </a:xfrm>
          <a:prstGeom prst="line">
            <a:avLst/>
          </a:prstGeom>
          <a:ln w="19050">
            <a:solidFill>
              <a:srgbClr val="F868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0918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982022E-41AB-6E47-8228-9F3607C1A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10228"/>
          </a:xfrm>
          <a:solidFill>
            <a:schemeClr val="bg1"/>
          </a:solidFill>
          <a:ln w="19050">
            <a:solidFill>
              <a:schemeClr val="bg1"/>
            </a:solidFill>
            <a:prstDash val="sysDash"/>
          </a:ln>
        </p:spPr>
        <p:txBody>
          <a:bodyPr>
            <a:normAutofit/>
          </a:bodyPr>
          <a:lstStyle/>
          <a:p>
            <a:pPr algn="ctr"/>
            <a:r>
              <a:rPr lang="en-IN" sz="2400" dirty="0">
                <a:solidFill>
                  <a:srgbClr val="4384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Prioritise features (from brain writing activity) in order of importance and feasibility</a:t>
            </a:r>
            <a:endParaRPr lang="en-US" sz="2400" dirty="0">
              <a:solidFill>
                <a:srgbClr val="4384C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38399FC-57BC-AC44-9F68-EF05CD6A9AFE}"/>
              </a:ext>
            </a:extLst>
          </p:cNvPr>
          <p:cNvSpPr txBox="1">
            <a:spLocks/>
          </p:cNvSpPr>
          <p:nvPr/>
        </p:nvSpPr>
        <p:spPr>
          <a:xfrm>
            <a:off x="166220" y="6308203"/>
            <a:ext cx="2102417" cy="38748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spc="300" dirty="0">
                <a:solidFill>
                  <a:srgbClr val="0619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PRIORITIZING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B3D5027-FE8D-D843-A13A-81423893626B}"/>
              </a:ext>
            </a:extLst>
          </p:cNvPr>
          <p:cNvCxnSpPr>
            <a:cxnSpLocks/>
          </p:cNvCxnSpPr>
          <p:nvPr/>
        </p:nvCxnSpPr>
        <p:spPr>
          <a:xfrm>
            <a:off x="3424842" y="978633"/>
            <a:ext cx="0" cy="5364443"/>
          </a:xfrm>
          <a:prstGeom prst="line">
            <a:avLst/>
          </a:prstGeom>
          <a:ln w="25400">
            <a:solidFill>
              <a:srgbClr val="4384C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C130E505-4F1E-C247-ADB6-F5D50753E2D8}"/>
              </a:ext>
            </a:extLst>
          </p:cNvPr>
          <p:cNvCxnSpPr>
            <a:cxnSpLocks/>
          </p:cNvCxnSpPr>
          <p:nvPr/>
        </p:nvCxnSpPr>
        <p:spPr>
          <a:xfrm rot="5400000">
            <a:off x="6096001" y="3646383"/>
            <a:ext cx="0" cy="5364443"/>
          </a:xfrm>
          <a:prstGeom prst="line">
            <a:avLst/>
          </a:prstGeom>
          <a:ln w="25400">
            <a:solidFill>
              <a:srgbClr val="4384C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9800C7B-C8B3-794A-9526-0608328874A9}"/>
              </a:ext>
            </a:extLst>
          </p:cNvPr>
          <p:cNvSpPr txBox="1"/>
          <p:nvPr/>
        </p:nvSpPr>
        <p:spPr>
          <a:xfrm>
            <a:off x="5406804" y="6541801"/>
            <a:ext cx="13783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4384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IMPORTANCE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424AE7B-51CD-974E-A4E0-323F63F0B8FE}"/>
              </a:ext>
            </a:extLst>
          </p:cNvPr>
          <p:cNvSpPr txBox="1"/>
          <p:nvPr/>
        </p:nvSpPr>
        <p:spPr>
          <a:xfrm rot="16200000">
            <a:off x="2377049" y="3441487"/>
            <a:ext cx="1281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4384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FEASIBILITY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B9DCD26-C95D-B745-B14B-819B7EEC72F2}"/>
              </a:ext>
            </a:extLst>
          </p:cNvPr>
          <p:cNvCxnSpPr>
            <a:cxnSpLocks/>
          </p:cNvCxnSpPr>
          <p:nvPr/>
        </p:nvCxnSpPr>
        <p:spPr>
          <a:xfrm>
            <a:off x="6096001" y="1104381"/>
            <a:ext cx="0" cy="5092861"/>
          </a:xfrm>
          <a:prstGeom prst="line">
            <a:avLst/>
          </a:prstGeom>
          <a:ln w="190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E64BFFB-6D30-1D42-AA2A-DAF7FFD46F69}"/>
              </a:ext>
            </a:extLst>
          </p:cNvPr>
          <p:cNvCxnSpPr>
            <a:cxnSpLocks/>
          </p:cNvCxnSpPr>
          <p:nvPr/>
        </p:nvCxnSpPr>
        <p:spPr>
          <a:xfrm rot="5400000">
            <a:off x="6220728" y="1114424"/>
            <a:ext cx="0" cy="5092861"/>
          </a:xfrm>
          <a:prstGeom prst="line">
            <a:avLst/>
          </a:prstGeom>
          <a:ln w="190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>
            <a:extLst>
              <a:ext uri="{FF2B5EF4-FFF2-40B4-BE49-F238E27FC236}">
                <a16:creationId xmlns:a16="http://schemas.microsoft.com/office/drawing/2014/main" id="{85BCA502-866F-0D4D-B7D9-19A48C8B3AF3}"/>
              </a:ext>
            </a:extLst>
          </p:cNvPr>
          <p:cNvSpPr/>
          <p:nvPr/>
        </p:nvSpPr>
        <p:spPr>
          <a:xfrm>
            <a:off x="4612564" y="4782018"/>
            <a:ext cx="294060" cy="2940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E7E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AA7BD468-0537-0F42-B90D-DDD2B484A87D}"/>
              </a:ext>
            </a:extLst>
          </p:cNvPr>
          <p:cNvSpPr/>
          <p:nvPr/>
        </p:nvSpPr>
        <p:spPr>
          <a:xfrm>
            <a:off x="4626164" y="2155061"/>
            <a:ext cx="294060" cy="2940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E7E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6A29D825-5D1E-6B4F-AAB9-558E856AACD2}"/>
              </a:ext>
            </a:extLst>
          </p:cNvPr>
          <p:cNvSpPr/>
          <p:nvPr/>
        </p:nvSpPr>
        <p:spPr>
          <a:xfrm>
            <a:off x="7381711" y="4782018"/>
            <a:ext cx="294060" cy="2940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E7E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91F05377-41AB-BF45-9068-AEB18C010DB9}"/>
              </a:ext>
            </a:extLst>
          </p:cNvPr>
          <p:cNvSpPr/>
          <p:nvPr/>
        </p:nvSpPr>
        <p:spPr>
          <a:xfrm>
            <a:off x="7395311" y="2155061"/>
            <a:ext cx="294060" cy="2940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E7E6E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3" name="Folded Corner 32">
            <a:extLst>
              <a:ext uri="{FF2B5EF4-FFF2-40B4-BE49-F238E27FC236}">
                <a16:creationId xmlns:a16="http://schemas.microsoft.com/office/drawing/2014/main" id="{BEE84EB8-33B4-E74B-9829-F573F15BDA8E}"/>
              </a:ext>
            </a:extLst>
          </p:cNvPr>
          <p:cNvSpPr/>
          <p:nvPr/>
        </p:nvSpPr>
        <p:spPr>
          <a:xfrm>
            <a:off x="3562034" y="3952088"/>
            <a:ext cx="976960" cy="976960"/>
          </a:xfrm>
          <a:prstGeom prst="foldedCorner">
            <a:avLst/>
          </a:prstGeom>
          <a:solidFill>
            <a:srgbClr val="FFEE8B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Folded Corner 33">
            <a:extLst>
              <a:ext uri="{FF2B5EF4-FFF2-40B4-BE49-F238E27FC236}">
                <a16:creationId xmlns:a16="http://schemas.microsoft.com/office/drawing/2014/main" id="{7F0B24AD-13B1-FF46-A1E4-A5579BD1B515}"/>
              </a:ext>
            </a:extLst>
          </p:cNvPr>
          <p:cNvSpPr/>
          <p:nvPr/>
        </p:nvSpPr>
        <p:spPr>
          <a:xfrm>
            <a:off x="7770320" y="3900169"/>
            <a:ext cx="976960" cy="976960"/>
          </a:xfrm>
          <a:prstGeom prst="foldedCorner">
            <a:avLst/>
          </a:prstGeom>
          <a:solidFill>
            <a:srgbClr val="D29AFF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Folded Corner 34">
            <a:extLst>
              <a:ext uri="{FF2B5EF4-FFF2-40B4-BE49-F238E27FC236}">
                <a16:creationId xmlns:a16="http://schemas.microsoft.com/office/drawing/2014/main" id="{E488126E-9846-AF4F-A53C-0962FAAF675B}"/>
              </a:ext>
            </a:extLst>
          </p:cNvPr>
          <p:cNvSpPr/>
          <p:nvPr/>
        </p:nvSpPr>
        <p:spPr>
          <a:xfrm>
            <a:off x="4964667" y="5001053"/>
            <a:ext cx="976960" cy="976960"/>
          </a:xfrm>
          <a:prstGeom prst="foldedCorner">
            <a:avLst/>
          </a:prstGeom>
          <a:solidFill>
            <a:srgbClr val="FB725E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Folded Corner 35">
            <a:extLst>
              <a:ext uri="{FF2B5EF4-FFF2-40B4-BE49-F238E27FC236}">
                <a16:creationId xmlns:a16="http://schemas.microsoft.com/office/drawing/2014/main" id="{CCB64914-C753-7045-874E-044AD20641AA}"/>
              </a:ext>
            </a:extLst>
          </p:cNvPr>
          <p:cNvSpPr/>
          <p:nvPr/>
        </p:nvSpPr>
        <p:spPr>
          <a:xfrm>
            <a:off x="4971901" y="2444580"/>
            <a:ext cx="976960" cy="976960"/>
          </a:xfrm>
          <a:prstGeom prst="foldedCorner">
            <a:avLst/>
          </a:prstGeom>
          <a:solidFill>
            <a:srgbClr val="FFC000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Folded Corner 44">
            <a:extLst>
              <a:ext uri="{FF2B5EF4-FFF2-40B4-BE49-F238E27FC236}">
                <a16:creationId xmlns:a16="http://schemas.microsoft.com/office/drawing/2014/main" id="{847623C4-AC45-E948-A48B-E138690659F3}"/>
              </a:ext>
            </a:extLst>
          </p:cNvPr>
          <p:cNvSpPr/>
          <p:nvPr/>
        </p:nvSpPr>
        <p:spPr>
          <a:xfrm>
            <a:off x="7790199" y="1441377"/>
            <a:ext cx="976960" cy="976960"/>
          </a:xfrm>
          <a:prstGeom prst="foldedCorner">
            <a:avLst/>
          </a:prstGeom>
          <a:solidFill>
            <a:srgbClr val="FFA12B"/>
          </a:solidFill>
          <a:ln>
            <a:noFill/>
          </a:ln>
          <a:effectLst>
            <a:outerShdw blurRad="132956" dist="50800" dir="2220000" sx="93000" sy="93000" algn="ctr" rotWithShape="0">
              <a:srgbClr val="000000">
                <a:alpha val="29185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E84949-D8F8-6B43-926D-EF4BDD3A53AE}"/>
              </a:ext>
            </a:extLst>
          </p:cNvPr>
          <p:cNvSpPr txBox="1"/>
          <p:nvPr/>
        </p:nvSpPr>
        <p:spPr>
          <a:xfrm>
            <a:off x="2940387" y="6380523"/>
            <a:ext cx="6216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74517CB-D2FD-4341-A6C6-BDFD9770983C}"/>
              </a:ext>
            </a:extLst>
          </p:cNvPr>
          <p:cNvSpPr txBox="1"/>
          <p:nvPr/>
        </p:nvSpPr>
        <p:spPr>
          <a:xfrm>
            <a:off x="2895715" y="848803"/>
            <a:ext cx="6216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200A02A-7ECB-924F-96AB-9A58BD0102A3}"/>
              </a:ext>
            </a:extLst>
          </p:cNvPr>
          <p:cNvSpPr txBox="1"/>
          <p:nvPr/>
        </p:nvSpPr>
        <p:spPr>
          <a:xfrm>
            <a:off x="8483661" y="6380522"/>
            <a:ext cx="6216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</a:t>
            </a:r>
          </a:p>
        </p:txBody>
      </p:sp>
      <p:sp>
        <p:nvSpPr>
          <p:cNvPr id="4" name="Triangle 3">
            <a:extLst>
              <a:ext uri="{FF2B5EF4-FFF2-40B4-BE49-F238E27FC236}">
                <a16:creationId xmlns:a16="http://schemas.microsoft.com/office/drawing/2014/main" id="{3E463FE3-B4D2-B94D-8B0F-282EB662753D}"/>
              </a:ext>
            </a:extLst>
          </p:cNvPr>
          <p:cNvSpPr/>
          <p:nvPr/>
        </p:nvSpPr>
        <p:spPr>
          <a:xfrm>
            <a:off x="3229541" y="1104381"/>
            <a:ext cx="100752" cy="527613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riangle 22">
            <a:extLst>
              <a:ext uri="{FF2B5EF4-FFF2-40B4-BE49-F238E27FC236}">
                <a16:creationId xmlns:a16="http://schemas.microsoft.com/office/drawing/2014/main" id="{99180E08-18FC-4246-9320-40EFCF3ED421}"/>
              </a:ext>
            </a:extLst>
          </p:cNvPr>
          <p:cNvSpPr/>
          <p:nvPr/>
        </p:nvSpPr>
        <p:spPr>
          <a:xfrm rot="5400000">
            <a:off x="6026348" y="3900416"/>
            <a:ext cx="109690" cy="523202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12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376</Words>
  <Application>Microsoft Macintosh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Office Theme</vt:lpstr>
      <vt:lpstr>DESIGN THINKING TEMPLATES</vt:lpstr>
      <vt:lpstr>1. EMPATHY MAP</vt:lpstr>
      <vt:lpstr>PowerPoint Presentation</vt:lpstr>
      <vt:lpstr>2. PURPOSE STATEMENT</vt:lpstr>
      <vt:lpstr>Our page is for _____ who need _____. It is a _____ that provides _____ unlike _____.</vt:lpstr>
      <vt:lpstr>3. BRAINWRITING</vt:lpstr>
      <vt:lpstr>What features should it have?</vt:lpstr>
      <vt:lpstr>4. PRIORITY MAPPING</vt:lpstr>
      <vt:lpstr>Prioritise features (from brain writing activity) in order of importance and feasibility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Priya Bandodkar</dc:creator>
  <cp:lastModifiedBy>Priya Bandodkar</cp:lastModifiedBy>
  <cp:revision>15</cp:revision>
  <dcterms:created xsi:type="dcterms:W3CDTF">2021-09-08T14:41:01Z</dcterms:created>
  <dcterms:modified xsi:type="dcterms:W3CDTF">2021-09-16T18:06:11Z</dcterms:modified>
</cp:coreProperties>
</file>